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8" r:id="rId8"/>
    <p:sldId id="260" r:id="rId9"/>
    <p:sldId id="259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8A241F-0D44-303E-5224-00264FF38A29}" v="2" dt="2026-02-23T12:34:29.247"/>
    <p1510:client id="{D561F39E-EBD2-8FA7-FC3A-16CDCF086618}" v="379" dt="2026-02-23T11:25:29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TRISTAN GAGO" userId="S::dtristang@fundacion.uva.es::aa3f5b44-95a2-433f-bf4e-b7c9c3a0ab3e" providerId="AD" clId="Web-{9307B85E-C015-7425-0E00-D485CB53834F}"/>
    <pc:docChg chg="modSld">
      <pc:chgData name="DAVID TRISTAN GAGO" userId="S::dtristang@fundacion.uva.es::aa3f5b44-95a2-433f-bf4e-b7c9c3a0ab3e" providerId="AD" clId="Web-{9307B85E-C015-7425-0E00-D485CB53834F}" dt="2026-02-20T14:06:15.405" v="19"/>
      <pc:docMkLst>
        <pc:docMk/>
      </pc:docMkLst>
      <pc:sldChg chg="modSp">
        <pc:chgData name="DAVID TRISTAN GAGO" userId="S::dtristang@fundacion.uva.es::aa3f5b44-95a2-433f-bf4e-b7c9c3a0ab3e" providerId="AD" clId="Web-{9307B85E-C015-7425-0E00-D485CB53834F}" dt="2026-02-20T13:59:04.726" v="5"/>
        <pc:sldMkLst>
          <pc:docMk/>
          <pc:sldMk cId="2297684838" sldId="259"/>
        </pc:sldMkLst>
        <pc:graphicFrameChg chg="mod modGraphic">
          <ac:chgData name="DAVID TRISTAN GAGO" userId="S::dtristang@fundacion.uva.es::aa3f5b44-95a2-433f-bf4e-b7c9c3a0ab3e" providerId="AD" clId="Web-{9307B85E-C015-7425-0E00-D485CB53834F}" dt="2026-02-20T13:59:04.726" v="5"/>
          <ac:graphicFrameMkLst>
            <pc:docMk/>
            <pc:sldMk cId="2297684838" sldId="259"/>
            <ac:graphicFrameMk id="3" creationId="{A56E2924-FD82-8D71-E550-EAE9F0CE1EB4}"/>
          </ac:graphicFrameMkLst>
        </pc:graphicFrameChg>
      </pc:sldChg>
      <pc:sldChg chg="addSp delSp modSp">
        <pc:chgData name="DAVID TRISTAN GAGO" userId="S::dtristang@fundacion.uva.es::aa3f5b44-95a2-433f-bf4e-b7c9c3a0ab3e" providerId="AD" clId="Web-{9307B85E-C015-7425-0E00-D485CB53834F}" dt="2026-02-20T14:06:15.405" v="19"/>
        <pc:sldMkLst>
          <pc:docMk/>
          <pc:sldMk cId="2655723106" sldId="260"/>
        </pc:sldMkLst>
        <pc:graphicFrameChg chg="add del mod modGraphic">
          <ac:chgData name="DAVID TRISTAN GAGO" userId="S::dtristang@fundacion.uva.es::aa3f5b44-95a2-433f-bf4e-b7c9c3a0ab3e" providerId="AD" clId="Web-{9307B85E-C015-7425-0E00-D485CB53834F}" dt="2026-02-20T14:06:15.405" v="19"/>
          <ac:graphicFrameMkLst>
            <pc:docMk/>
            <pc:sldMk cId="2655723106" sldId="260"/>
            <ac:graphicFrameMk id="17" creationId="{9AE0763F-89DE-495B-2FEF-23F1E7820E76}"/>
          </ac:graphicFrameMkLst>
        </pc:graphicFrameChg>
      </pc:sldChg>
    </pc:docChg>
  </pc:docChgLst>
  <pc:docChgLst>
    <pc:chgData name="DAVID TRISTAN GAGO" userId="S::dtristang@fundacion.uva.es::aa3f5b44-95a2-433f-bf4e-b7c9c3a0ab3e" providerId="AD" clId="Web-{6B8A241F-0D44-303E-5224-00264FF38A29}"/>
    <pc:docChg chg="modSld">
      <pc:chgData name="DAVID TRISTAN GAGO" userId="S::dtristang@fundacion.uva.es::aa3f5b44-95a2-433f-bf4e-b7c9c3a0ab3e" providerId="AD" clId="Web-{6B8A241F-0D44-303E-5224-00264FF38A29}" dt="2026-02-23T12:34:29.247" v="1" actId="1076"/>
      <pc:docMkLst>
        <pc:docMk/>
      </pc:docMkLst>
      <pc:sldChg chg="modSp">
        <pc:chgData name="DAVID TRISTAN GAGO" userId="S::dtristang@fundacion.uva.es::aa3f5b44-95a2-433f-bf4e-b7c9c3a0ab3e" providerId="AD" clId="Web-{6B8A241F-0D44-303E-5224-00264FF38A29}" dt="2026-02-23T12:34:29.247" v="1" actId="1076"/>
        <pc:sldMkLst>
          <pc:docMk/>
          <pc:sldMk cId="2297684838" sldId="259"/>
        </pc:sldMkLst>
        <pc:spChg chg="mod">
          <ac:chgData name="DAVID TRISTAN GAGO" userId="S::dtristang@fundacion.uva.es::aa3f5b44-95a2-433f-bf4e-b7c9c3a0ab3e" providerId="AD" clId="Web-{6B8A241F-0D44-303E-5224-00264FF38A29}" dt="2026-02-23T12:34:29.247" v="1" actId="1076"/>
          <ac:spMkLst>
            <pc:docMk/>
            <pc:sldMk cId="2297684838" sldId="259"/>
            <ac:spMk id="8" creationId="{74916210-F908-E8E3-547C-AECEC620C270}"/>
          </ac:spMkLst>
        </pc:spChg>
        <pc:cxnChg chg="mod">
          <ac:chgData name="DAVID TRISTAN GAGO" userId="S::dtristang@fundacion.uva.es::aa3f5b44-95a2-433f-bf4e-b7c9c3a0ab3e" providerId="AD" clId="Web-{6B8A241F-0D44-303E-5224-00264FF38A29}" dt="2026-02-23T12:34:29.247" v="1" actId="1076"/>
          <ac:cxnSpMkLst>
            <pc:docMk/>
            <pc:sldMk cId="2297684838" sldId="259"/>
            <ac:cxnSpMk id="10" creationId="{06127ABF-EED0-9AA5-D46A-995493E7713A}"/>
          </ac:cxnSpMkLst>
        </pc:cxnChg>
      </pc:sldChg>
    </pc:docChg>
  </pc:docChgLst>
  <pc:docChgLst>
    <pc:chgData name="DAVID TRISTAN GAGO" userId="S::dtristang@fundacion.uva.es::aa3f5b44-95a2-433f-bf4e-b7c9c3a0ab3e" providerId="AD" clId="Web-{75FFD754-602B-0703-DB6B-13A9C836C31F}"/>
    <pc:docChg chg="modSld">
      <pc:chgData name="DAVID TRISTAN GAGO" userId="S::dtristang@fundacion.uva.es::aa3f5b44-95a2-433f-bf4e-b7c9c3a0ab3e" providerId="AD" clId="Web-{75FFD754-602B-0703-DB6B-13A9C836C31F}" dt="2026-02-20T14:48:58.533" v="13"/>
      <pc:docMkLst>
        <pc:docMk/>
      </pc:docMkLst>
      <pc:sldChg chg="modSp">
        <pc:chgData name="DAVID TRISTAN GAGO" userId="S::dtristang@fundacion.uva.es::aa3f5b44-95a2-433f-bf4e-b7c9c3a0ab3e" providerId="AD" clId="Web-{75FFD754-602B-0703-DB6B-13A9C836C31F}" dt="2026-02-20T14:28:49.213" v="3"/>
        <pc:sldMkLst>
          <pc:docMk/>
          <pc:sldMk cId="2297684838" sldId="259"/>
        </pc:sldMkLst>
        <pc:graphicFrameChg chg="ord">
          <ac:chgData name="DAVID TRISTAN GAGO" userId="S::dtristang@fundacion.uva.es::aa3f5b44-95a2-433f-bf4e-b7c9c3a0ab3e" providerId="AD" clId="Web-{75FFD754-602B-0703-DB6B-13A9C836C31F}" dt="2026-02-20T14:28:49.213" v="3"/>
          <ac:graphicFrameMkLst>
            <pc:docMk/>
            <pc:sldMk cId="2297684838" sldId="259"/>
            <ac:graphicFrameMk id="3" creationId="{A56E2924-FD82-8D71-E550-EAE9F0CE1EB4}"/>
          </ac:graphicFrameMkLst>
        </pc:graphicFrameChg>
      </pc:sldChg>
      <pc:sldChg chg="modSp">
        <pc:chgData name="DAVID TRISTAN GAGO" userId="S::dtristang@fundacion.uva.es::aa3f5b44-95a2-433f-bf4e-b7c9c3a0ab3e" providerId="AD" clId="Web-{75FFD754-602B-0703-DB6B-13A9C836C31F}" dt="2026-02-20T14:48:58.533" v="13"/>
        <pc:sldMkLst>
          <pc:docMk/>
          <pc:sldMk cId="2655723106" sldId="260"/>
        </pc:sldMkLst>
        <pc:graphicFrameChg chg="mod modGraphic">
          <ac:chgData name="DAVID TRISTAN GAGO" userId="S::dtristang@fundacion.uva.es::aa3f5b44-95a2-433f-bf4e-b7c9c3a0ab3e" providerId="AD" clId="Web-{75FFD754-602B-0703-DB6B-13A9C836C31F}" dt="2026-02-20T14:48:58.533" v="13"/>
          <ac:graphicFrameMkLst>
            <pc:docMk/>
            <pc:sldMk cId="2655723106" sldId="260"/>
            <ac:graphicFrameMk id="17" creationId="{9AE0763F-89DE-495B-2FEF-23F1E7820E76}"/>
          </ac:graphicFrameMkLst>
        </pc:graphicFrameChg>
      </pc:sldChg>
    </pc:docChg>
  </pc:docChgLst>
  <pc:docChgLst>
    <pc:chgData name="DAVID TRISTAN GAGO" userId="S::dtristang@fundacion.uva.es::aa3f5b44-95a2-433f-bf4e-b7c9c3a0ab3e" providerId="AD" clId="Web-{D561F39E-EBD2-8FA7-FC3A-16CDCF086618}"/>
    <pc:docChg chg="modSld">
      <pc:chgData name="DAVID TRISTAN GAGO" userId="S::dtristang@fundacion.uva.es::aa3f5b44-95a2-433f-bf4e-b7c9c3a0ab3e" providerId="AD" clId="Web-{D561F39E-EBD2-8FA7-FC3A-16CDCF086618}" dt="2026-02-23T11:25:22.471" v="276" actId="20577"/>
      <pc:docMkLst>
        <pc:docMk/>
      </pc:docMkLst>
      <pc:sldChg chg="modSp">
        <pc:chgData name="DAVID TRISTAN GAGO" userId="S::dtristang@fundacion.uva.es::aa3f5b44-95a2-433f-bf4e-b7c9c3a0ab3e" providerId="AD" clId="Web-{D561F39E-EBD2-8FA7-FC3A-16CDCF086618}" dt="2026-02-23T09:39:57.052" v="3" actId="20577"/>
        <pc:sldMkLst>
          <pc:docMk/>
          <pc:sldMk cId="1012176829" sldId="256"/>
        </pc:sldMkLst>
        <pc:spChg chg="mod">
          <ac:chgData name="DAVID TRISTAN GAGO" userId="S::dtristang@fundacion.uva.es::aa3f5b44-95a2-433f-bf4e-b7c9c3a0ab3e" providerId="AD" clId="Web-{D561F39E-EBD2-8FA7-FC3A-16CDCF086618}" dt="2026-02-23T09:39:57.052" v="3" actId="20577"/>
          <ac:spMkLst>
            <pc:docMk/>
            <pc:sldMk cId="1012176829" sldId="256"/>
            <ac:spMk id="2" creationId="{38560E2D-91B9-B9AA-1714-AABF473F7240}"/>
          </ac:spMkLst>
        </pc:spChg>
      </pc:sldChg>
      <pc:sldChg chg="modSp">
        <pc:chgData name="DAVID TRISTAN GAGO" userId="S::dtristang@fundacion.uva.es::aa3f5b44-95a2-433f-bf4e-b7c9c3a0ab3e" providerId="AD" clId="Web-{D561F39E-EBD2-8FA7-FC3A-16CDCF086618}" dt="2026-02-23T10:13:14.861" v="170" actId="14100"/>
        <pc:sldMkLst>
          <pc:docMk/>
          <pc:sldMk cId="3562838346" sldId="258"/>
        </pc:sldMkLst>
        <pc:spChg chg="mod">
          <ac:chgData name="DAVID TRISTAN GAGO" userId="S::dtristang@fundacion.uva.es::aa3f5b44-95a2-433f-bf4e-b7c9c3a0ab3e" providerId="AD" clId="Web-{D561F39E-EBD2-8FA7-FC3A-16CDCF086618}" dt="2026-02-23T10:03:07.052" v="16" actId="20577"/>
          <ac:spMkLst>
            <pc:docMk/>
            <pc:sldMk cId="3562838346" sldId="258"/>
            <ac:spMk id="15" creationId="{05D801B2-3394-9181-5383-BC5AFDCBF6F9}"/>
          </ac:spMkLst>
        </pc:spChg>
        <pc:spChg chg="mod">
          <ac:chgData name="DAVID TRISTAN GAGO" userId="S::dtristang@fundacion.uva.es::aa3f5b44-95a2-433f-bf4e-b7c9c3a0ab3e" providerId="AD" clId="Web-{D561F39E-EBD2-8FA7-FC3A-16CDCF086618}" dt="2026-02-23T10:13:14.861" v="170" actId="14100"/>
          <ac:spMkLst>
            <pc:docMk/>
            <pc:sldMk cId="3562838346" sldId="258"/>
            <ac:spMk id="16" creationId="{83E5816F-58D0-E319-571F-036DC0A618A8}"/>
          </ac:spMkLst>
        </pc:spChg>
      </pc:sldChg>
      <pc:sldChg chg="modSp">
        <pc:chgData name="DAVID TRISTAN GAGO" userId="S::dtristang@fundacion.uva.es::aa3f5b44-95a2-433f-bf4e-b7c9c3a0ab3e" providerId="AD" clId="Web-{D561F39E-EBD2-8FA7-FC3A-16CDCF086618}" dt="2026-02-23T11:25:22.471" v="276" actId="20577"/>
        <pc:sldMkLst>
          <pc:docMk/>
          <pc:sldMk cId="2655723106" sldId="260"/>
        </pc:sldMkLst>
        <pc:spChg chg="mod">
          <ac:chgData name="DAVID TRISTAN GAGO" userId="S::dtristang@fundacion.uva.es::aa3f5b44-95a2-433f-bf4e-b7c9c3a0ab3e" providerId="AD" clId="Web-{D561F39E-EBD2-8FA7-FC3A-16CDCF086618}" dt="2026-02-23T11:18:22.561" v="179" actId="1076"/>
          <ac:spMkLst>
            <pc:docMk/>
            <pc:sldMk cId="2655723106" sldId="260"/>
            <ac:spMk id="34" creationId="{AFC13DD1-2FAC-0EC0-80E0-2240EC0B3940}"/>
          </ac:spMkLst>
        </pc:spChg>
        <pc:spChg chg="mod">
          <ac:chgData name="DAVID TRISTAN GAGO" userId="S::dtristang@fundacion.uva.es::aa3f5b44-95a2-433f-bf4e-b7c9c3a0ab3e" providerId="AD" clId="Web-{D561F39E-EBD2-8FA7-FC3A-16CDCF086618}" dt="2026-02-23T11:25:22.471" v="276" actId="20577"/>
          <ac:spMkLst>
            <pc:docMk/>
            <pc:sldMk cId="2655723106" sldId="260"/>
            <ac:spMk id="42" creationId="{774A87DA-2434-705F-BBDC-D6F8716D6131}"/>
          </ac:spMkLst>
        </pc:spChg>
      </pc:sldChg>
    </pc:docChg>
  </pc:docChgLst>
  <pc:docChgLst>
    <pc:chgData name="DAVID TRISTAN GAGO" userId="S::dtristang@fundacion.uva.es::aa3f5b44-95a2-433f-bf4e-b7c9c3a0ab3e" providerId="AD" clId="Web-{42770C5D-C6D9-CD21-F83D-A88CB9487697}"/>
    <pc:docChg chg="modSld">
      <pc:chgData name="DAVID TRISTAN GAGO" userId="S::dtristang@fundacion.uva.es::aa3f5b44-95a2-433f-bf4e-b7c9c3a0ab3e" providerId="AD" clId="Web-{42770C5D-C6D9-CD21-F83D-A88CB9487697}" dt="2026-02-19T14:49:13.418" v="0" actId="1076"/>
      <pc:docMkLst>
        <pc:docMk/>
      </pc:docMkLst>
      <pc:sldChg chg="modSp">
        <pc:chgData name="DAVID TRISTAN GAGO" userId="S::dtristang@fundacion.uva.es::aa3f5b44-95a2-433f-bf4e-b7c9c3a0ab3e" providerId="AD" clId="Web-{42770C5D-C6D9-CD21-F83D-A88CB9487697}" dt="2026-02-19T14:49:13.418" v="0" actId="1076"/>
        <pc:sldMkLst>
          <pc:docMk/>
          <pc:sldMk cId="3562838346" sldId="258"/>
        </pc:sldMkLst>
        <pc:spChg chg="mod">
          <ac:chgData name="DAVID TRISTAN GAGO" userId="S::dtristang@fundacion.uva.es::aa3f5b44-95a2-433f-bf4e-b7c9c3a0ab3e" providerId="AD" clId="Web-{42770C5D-C6D9-CD21-F83D-A88CB9487697}" dt="2026-02-19T14:49:13.418" v="0" actId="1076"/>
          <ac:spMkLst>
            <pc:docMk/>
            <pc:sldMk cId="3562838346" sldId="258"/>
            <ac:spMk id="5" creationId="{9410D8DD-2F58-B376-0887-CF2A40AB9414}"/>
          </ac:spMkLst>
        </pc:spChg>
        <pc:cxnChg chg="mod">
          <ac:chgData name="DAVID TRISTAN GAGO" userId="S::dtristang@fundacion.uva.es::aa3f5b44-95a2-433f-bf4e-b7c9c3a0ab3e" providerId="AD" clId="Web-{42770C5D-C6D9-CD21-F83D-A88CB9487697}" dt="2026-02-19T14:49:13.418" v="0" actId="1076"/>
          <ac:cxnSpMkLst>
            <pc:docMk/>
            <pc:sldMk cId="3562838346" sldId="258"/>
            <ac:cxnSpMk id="6" creationId="{10B1B051-4FF5-7399-179B-003723F04CC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9DBCFA-3DC6-8DD8-5D42-7BC24D78B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1CCAB2-ED9E-7FE2-FC3E-A90E43450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4E5027-8BB1-CE7C-6564-BAA612941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748CD9-C8C9-E354-3E25-2983D9FA3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E06E41-7053-145C-7731-3D1388ABF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503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29762C-EAE4-6C26-CA7E-6422668F8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C5F03B-9447-DF73-66A8-84971C4D3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0AFAB4-2D9D-B4D0-82B9-23EA8D296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97EE0B-27C7-309D-F5BE-E93A330AB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626012-B100-5701-6441-28744AD6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467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2D66386-29A0-F799-E6F6-F3493A74D5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73790C-9269-5DBB-ADDA-87BDEE926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1D4448-7F54-E03E-CFD9-99BCDCB3C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775329-1A4B-97C3-57A0-821709518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D707D4-C8E8-F8F2-5ED8-715118364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173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B9518-576E-9164-065C-BD24AD317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4B12D-357F-2145-0F85-3BDE81EA9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DAC490-1225-C61A-BCB3-ECC9C145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229DA4-156A-8316-1D98-43E0273CF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1AD104-4A5A-9EE1-9351-4B3EE03B5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539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7EAE2A-86A4-9491-AE9E-E24EF4C67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0E7FE-5601-7993-F985-270E15D61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8AFE54-31D3-CAFF-FA2C-2817ED78A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484AA8-0E70-6321-096F-EFEF4487F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E99A10-FAD2-1B75-23A5-B9F713326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2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14BF6-7BBE-0F15-C2EB-7D3D8983E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DC490A-BA25-F0F9-9BEE-B899394D1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F00786-6E18-426F-882C-04FB94E53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9DDA55-046A-422C-A3CB-994F23FD8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BC67A4-F2A8-E6FA-083F-98907011D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8857BB-78C2-CEAF-12F2-F5D993428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3642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434FFB-0674-0257-F171-5C2217EB7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778018-0601-31EB-2E03-DFC50F233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C91EEB-DE42-690D-F181-A6A4C11D4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F5F8C60-9666-BCD9-B73E-4CBA52698E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56EC2E7-6DCC-874B-0DA6-70BF186E6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5BFE929-7BA4-BF04-7FE2-BE8D2693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7817CA3-807D-8DEB-01CB-E4A7DC262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7B50099-A419-3876-F8D9-FD3579B9B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978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A214B-9334-CB25-CBAE-C13652629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2D29245-2CF2-68E5-B420-07C123FE8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84C8DB7-CD02-9764-98DD-C98669E9F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BF6093-F40F-F6CA-6E4B-A9CE3792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986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6575B9-F64F-8283-40C6-0DFD855B5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F4C1535-E766-6CD9-8A2F-882376B6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D4C7380-ED3B-3128-03C8-84196A00A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919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35538B-5DE0-EEAD-8AE3-934A1846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664408-B724-A8C2-C79A-7775A9053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FFB330-DA5F-D285-F26E-B9F5CEF89F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4DF628-FB69-FBCA-EC19-2CBA8457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E77487-D838-DAC6-5AB7-1865A513E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ED5E1C-6E80-F2B8-1D54-356A2F24D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6944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80F3C-7668-6334-CA5E-9A7842E8D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0B01CE-FB35-9819-2C00-4AAD377D06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C216F1-2F3A-F581-B301-A06EE09A4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1923D7-891D-A7AE-1F57-A466CF236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ADE831-EE59-1F82-E503-3D49CBF0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A532A7-855B-0914-051C-E1DC5BEA2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3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40C53B-A6F8-83D6-D6B1-8219E5EE1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548148A-2BF6-E786-E31F-BF770882E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088B9B-5160-E246-3A09-CA233B25D7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D2C430-A989-4A8A-AA9F-F462534F15EC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FA4F41-139B-D3AB-9C30-87DB43BF9B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75C476-9B9E-DF8C-4B79-379A67559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A668E6-A931-4A19-90F0-3EF10F2AD9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8751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directorio.uva.es/searc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fundacion.uva.es/wp-content/uploads/2025/10/FAQ_ART.-60-v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60E2D-91B9-B9AA-1714-AABF473F7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934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/>
              <a:t>Guía práctica para cumplimentación de Anexos en </a:t>
            </a:r>
            <a:r>
              <a:rPr lang="es-ES"/>
              <a:t>la aplicación del Art.60 de la </a:t>
            </a:r>
            <a:r>
              <a:rPr lang="es-ES" dirty="0"/>
              <a:t>LOSU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ECB40C-AED9-8646-9EBC-FDC23765D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/>
          <a:lstStyle/>
          <a:p>
            <a:r>
              <a:rPr lang="es-ES" sz="5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ANEXO II- Solicitud de presentación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9861091-4B52-4A21-84D3-521A90B1E0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347" y="432042"/>
            <a:ext cx="2289124" cy="998857"/>
          </a:xfrm>
          <a:prstGeom prst="rect">
            <a:avLst/>
          </a:prstGeom>
        </p:spPr>
      </p:pic>
      <p:pic>
        <p:nvPicPr>
          <p:cNvPr id="5" name="Imagen 4" descr="Cuatricomia_Blanco">
            <a:extLst>
              <a:ext uri="{FF2B5EF4-FFF2-40B4-BE49-F238E27FC236}">
                <a16:creationId xmlns:a16="http://schemas.microsoft.com/office/drawing/2014/main" id="{EE78F641-56CB-404F-A329-4336EEF2A886}"/>
              </a:ext>
            </a:extLst>
          </p:cNvPr>
          <p:cNvPicPr/>
          <p:nvPr/>
        </p:nvPicPr>
        <p:blipFill>
          <a:blip r:embed="rId3" cstate="print">
            <a:lum bright="1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312" y="432042"/>
            <a:ext cx="1979930" cy="1169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2176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2BA4EF6-6518-8056-295D-146B04F10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749" y="17652"/>
            <a:ext cx="7146005" cy="1325563"/>
          </a:xfrm>
        </p:spPr>
        <p:txBody>
          <a:bodyPr/>
          <a:lstStyle/>
          <a:p>
            <a:r>
              <a:rPr lang="es-ES" dirty="0"/>
              <a:t>1. Declaración de director/es</a:t>
            </a:r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5E6FA8E9-916C-C987-7CA6-652047256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91" y="4051586"/>
            <a:ext cx="11364740" cy="1001955"/>
          </a:xfrm>
        </p:spPr>
        <p:txBody>
          <a:bodyPr>
            <a:normAutofit/>
          </a:bodyPr>
          <a:lstStyle/>
          <a:p>
            <a:r>
              <a:rPr lang="es-ES" sz="1800" dirty="0"/>
              <a:t>En caso de que haya 2 directores (Como máximo), se debe añadir una fila debajo con sus datos. </a:t>
            </a:r>
          </a:p>
          <a:p>
            <a:r>
              <a:rPr lang="es-ES" sz="1800" dirty="0"/>
              <a:t>NOTA: Este no se transcribe directamente a participantes. Se debe añadir también en la lista el título de director.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AF44606E-3A0E-BD78-BA6F-4DE1890D04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872442"/>
              </p:ext>
            </p:extLst>
          </p:nvPr>
        </p:nvGraphicFramePr>
        <p:xfrm>
          <a:off x="275754" y="1755830"/>
          <a:ext cx="8001000" cy="2234565"/>
        </p:xfrm>
        <a:graphic>
          <a:graphicData uri="http://schemas.openxmlformats.org/drawingml/2006/table">
            <a:tbl>
              <a:tblPr/>
              <a:tblGrid>
                <a:gridCol w="990207">
                  <a:extLst>
                    <a:ext uri="{9D8B030D-6E8A-4147-A177-3AD203B41FA5}">
                      <a16:colId xmlns:a16="http://schemas.microsoft.com/office/drawing/2014/main" val="985308680"/>
                    </a:ext>
                  </a:extLst>
                </a:gridCol>
                <a:gridCol w="837868">
                  <a:extLst>
                    <a:ext uri="{9D8B030D-6E8A-4147-A177-3AD203B41FA5}">
                      <a16:colId xmlns:a16="http://schemas.microsoft.com/office/drawing/2014/main" val="964535069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729972393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4289534281"/>
                    </a:ext>
                  </a:extLst>
                </a:gridCol>
                <a:gridCol w="866431">
                  <a:extLst>
                    <a:ext uri="{9D8B030D-6E8A-4147-A177-3AD203B41FA5}">
                      <a16:colId xmlns:a16="http://schemas.microsoft.com/office/drawing/2014/main" val="1546227521"/>
                    </a:ext>
                  </a:extLst>
                </a:gridCol>
                <a:gridCol w="695049">
                  <a:extLst>
                    <a:ext uri="{9D8B030D-6E8A-4147-A177-3AD203B41FA5}">
                      <a16:colId xmlns:a16="http://schemas.microsoft.com/office/drawing/2014/main" val="403470521"/>
                    </a:ext>
                  </a:extLst>
                </a:gridCol>
                <a:gridCol w="774393">
                  <a:extLst>
                    <a:ext uri="{9D8B030D-6E8A-4147-A177-3AD203B41FA5}">
                      <a16:colId xmlns:a16="http://schemas.microsoft.com/office/drawing/2014/main" val="1909403982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915116647"/>
                    </a:ext>
                  </a:extLst>
                </a:gridCol>
                <a:gridCol w="866431">
                  <a:extLst>
                    <a:ext uri="{9D8B030D-6E8A-4147-A177-3AD203B41FA5}">
                      <a16:colId xmlns:a16="http://schemas.microsoft.com/office/drawing/2014/main" val="748982925"/>
                    </a:ext>
                  </a:extLst>
                </a:gridCol>
              </a:tblGrid>
              <a:tr h="0"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SOLICITUD DE AUTORIZACIÓN PARA FORMALIZAR CONTRATOS AL AMPARO DEL ART. 60 DE LA LEY ORGÁNICA DEL SISTEMA UNIVERSITARIO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812947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054055"/>
                  </a:ext>
                </a:extLst>
              </a:tr>
              <a:tr h="219075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DIRECTOR DEL TRABAJO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582201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Apellidos y Nombre: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 Delibes Setién, Miguel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568582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3499294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0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Dpto</a:t>
                      </a:r>
                      <a:r>
                        <a:rPr lang="pt-BR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/GIR/I.U.I.: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Derecho Mercantil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118915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Centro: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Fundación Universidad de Valladolid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410026"/>
                  </a:ext>
                </a:extLst>
              </a:tr>
              <a:tr h="371475"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Indique aquí el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Dpto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/Inst./GIR/Servicios Centrales y/o Centro donde se debe aplicar el porcentaje de gastos generales una vez negociado, en su caso, con el responsable de los espacios o medios que se van a utilizar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085168"/>
                  </a:ext>
                </a:extLst>
              </a:tr>
            </a:tbl>
          </a:graphicData>
        </a:graphic>
      </p:graphicFrame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79E200B4-0A8C-7EC2-D84E-DFFF0E00A08F}"/>
              </a:ext>
            </a:extLst>
          </p:cNvPr>
          <p:cNvSpPr/>
          <p:nvPr/>
        </p:nvSpPr>
        <p:spPr>
          <a:xfrm>
            <a:off x="275754" y="2529132"/>
            <a:ext cx="3449370" cy="39513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0" name="Conector: angular 9">
            <a:extLst>
              <a:ext uri="{FF2B5EF4-FFF2-40B4-BE49-F238E27FC236}">
                <a16:creationId xmlns:a16="http://schemas.microsoft.com/office/drawing/2014/main" id="{E5538160-70B1-FFEA-26D8-C32830AA0C60}"/>
              </a:ext>
            </a:extLst>
          </p:cNvPr>
          <p:cNvCxnSpPr>
            <a:cxnSpLocks/>
          </p:cNvCxnSpPr>
          <p:nvPr/>
        </p:nvCxnSpPr>
        <p:spPr>
          <a:xfrm flipV="1">
            <a:off x="3722769" y="1507046"/>
            <a:ext cx="2374869" cy="1171384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3D30297-8F3B-2A81-0D9C-3DF0298C343E}"/>
              </a:ext>
            </a:extLst>
          </p:cNvPr>
          <p:cNvSpPr txBox="1"/>
          <p:nvPr/>
        </p:nvSpPr>
        <p:spPr>
          <a:xfrm>
            <a:off x="6097638" y="1084919"/>
            <a:ext cx="631271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Se debe respetar el orden (apellidos; nombre), el director se exporta directamente a la tabla de participantes del Anexo II.</a:t>
            </a:r>
            <a:endParaRPr lang="es-ES" dirty="0"/>
          </a:p>
        </p:txBody>
      </p:sp>
      <p:graphicFrame>
        <p:nvGraphicFramePr>
          <p:cNvPr id="17" name="Tabla 16">
            <a:extLst>
              <a:ext uri="{FF2B5EF4-FFF2-40B4-BE49-F238E27FC236}">
                <a16:creationId xmlns:a16="http://schemas.microsoft.com/office/drawing/2014/main" id="{773A5A51-7337-D61B-57D1-D225A2625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879915"/>
              </p:ext>
            </p:extLst>
          </p:nvPr>
        </p:nvGraphicFramePr>
        <p:xfrm>
          <a:off x="275749" y="4935461"/>
          <a:ext cx="8044382" cy="1001954"/>
        </p:xfrm>
        <a:graphic>
          <a:graphicData uri="http://schemas.openxmlformats.org/drawingml/2006/table">
            <a:tbl>
              <a:tblPr/>
              <a:tblGrid>
                <a:gridCol w="1837258">
                  <a:extLst>
                    <a:ext uri="{9D8B030D-6E8A-4147-A177-3AD203B41FA5}">
                      <a16:colId xmlns:a16="http://schemas.microsoft.com/office/drawing/2014/main" val="2628594018"/>
                    </a:ext>
                  </a:extLst>
                </a:gridCol>
                <a:gridCol w="995181">
                  <a:extLst>
                    <a:ext uri="{9D8B030D-6E8A-4147-A177-3AD203B41FA5}">
                      <a16:colId xmlns:a16="http://schemas.microsoft.com/office/drawing/2014/main" val="2953975207"/>
                    </a:ext>
                  </a:extLst>
                </a:gridCol>
                <a:gridCol w="995181">
                  <a:extLst>
                    <a:ext uri="{9D8B030D-6E8A-4147-A177-3AD203B41FA5}">
                      <a16:colId xmlns:a16="http://schemas.microsoft.com/office/drawing/2014/main" val="1387178660"/>
                    </a:ext>
                  </a:extLst>
                </a:gridCol>
                <a:gridCol w="870784">
                  <a:extLst>
                    <a:ext uri="{9D8B030D-6E8A-4147-A177-3AD203B41FA5}">
                      <a16:colId xmlns:a16="http://schemas.microsoft.com/office/drawing/2014/main" val="3281845999"/>
                    </a:ext>
                  </a:extLst>
                </a:gridCol>
                <a:gridCol w="701730">
                  <a:extLst>
                    <a:ext uri="{9D8B030D-6E8A-4147-A177-3AD203B41FA5}">
                      <a16:colId xmlns:a16="http://schemas.microsoft.com/office/drawing/2014/main" val="1929535760"/>
                    </a:ext>
                  </a:extLst>
                </a:gridCol>
                <a:gridCol w="778283">
                  <a:extLst>
                    <a:ext uri="{9D8B030D-6E8A-4147-A177-3AD203B41FA5}">
                      <a16:colId xmlns:a16="http://schemas.microsoft.com/office/drawing/2014/main" val="711902057"/>
                    </a:ext>
                  </a:extLst>
                </a:gridCol>
                <a:gridCol w="995181">
                  <a:extLst>
                    <a:ext uri="{9D8B030D-6E8A-4147-A177-3AD203B41FA5}">
                      <a16:colId xmlns:a16="http://schemas.microsoft.com/office/drawing/2014/main" val="1244589614"/>
                    </a:ext>
                  </a:extLst>
                </a:gridCol>
                <a:gridCol w="870784">
                  <a:extLst>
                    <a:ext uri="{9D8B030D-6E8A-4147-A177-3AD203B41FA5}">
                      <a16:colId xmlns:a16="http://schemas.microsoft.com/office/drawing/2014/main" val="3829088913"/>
                    </a:ext>
                  </a:extLst>
                </a:gridCol>
              </a:tblGrid>
              <a:tr h="264884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DIRECTOR DEL TRABAJO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2660"/>
                  </a:ext>
                </a:extLst>
              </a:tr>
              <a:tr h="36853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Apellidos y Nombre: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Delibes Setién, Miguel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912552"/>
                  </a:ext>
                </a:extLst>
              </a:tr>
              <a:tr h="36853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Apellidos y Nombre: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Rodríguez de la Fuente, Félix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24439"/>
                  </a:ext>
                </a:extLst>
              </a:tr>
            </a:tbl>
          </a:graphicData>
        </a:graphic>
      </p:graphicFrame>
      <p:sp>
        <p:nvSpPr>
          <p:cNvPr id="18" name="Marcador de contenido 15">
            <a:extLst>
              <a:ext uri="{FF2B5EF4-FFF2-40B4-BE49-F238E27FC236}">
                <a16:creationId xmlns:a16="http://schemas.microsoft.com/office/drawing/2014/main" id="{1C606CC7-9006-FBDB-E361-3750025A396E}"/>
              </a:ext>
            </a:extLst>
          </p:cNvPr>
          <p:cNvSpPr txBox="1">
            <a:spLocks/>
          </p:cNvSpPr>
          <p:nvPr/>
        </p:nvSpPr>
        <p:spPr>
          <a:xfrm>
            <a:off x="341391" y="5937415"/>
            <a:ext cx="10270402" cy="827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dirty="0"/>
              <a:t>NOTA II: Se debe incluir el nombre completo según figura en el Directorio Uva.</a:t>
            </a:r>
          </a:p>
          <a:p>
            <a:r>
              <a:rPr lang="es-ES" sz="1800" dirty="0"/>
              <a:t>Enlace directorio Uva: </a:t>
            </a:r>
            <a:r>
              <a:rPr lang="es-ES" sz="1800" dirty="0">
                <a:hlinkClick r:id="rId2"/>
              </a:rPr>
              <a:t>https://directorio.uva.es/search</a:t>
            </a:r>
            <a:r>
              <a:rPr lang="es-ES" sz="1800" dirty="0"/>
              <a:t> 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8D29CE04-12C7-0221-1D11-BCD1F05306F0}"/>
              </a:ext>
            </a:extLst>
          </p:cNvPr>
          <p:cNvSpPr/>
          <p:nvPr/>
        </p:nvSpPr>
        <p:spPr>
          <a:xfrm>
            <a:off x="2042684" y="2954834"/>
            <a:ext cx="3253593" cy="71077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0394DAAB-3E61-4A02-D47F-F1DEB238CB68}"/>
              </a:ext>
            </a:extLst>
          </p:cNvPr>
          <p:cNvCxnSpPr>
            <a:cxnSpLocks/>
            <a:stCxn id="19" idx="3"/>
          </p:cNvCxnSpPr>
          <p:nvPr/>
        </p:nvCxnSpPr>
        <p:spPr>
          <a:xfrm flipV="1">
            <a:off x="5296277" y="2285728"/>
            <a:ext cx="2725094" cy="1024492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C0C960F-4FB7-05A8-728C-3D2CD02B53F7}"/>
              </a:ext>
            </a:extLst>
          </p:cNvPr>
          <p:cNvSpPr txBox="1"/>
          <p:nvPr/>
        </p:nvSpPr>
        <p:spPr>
          <a:xfrm>
            <a:off x="8284295" y="1935840"/>
            <a:ext cx="366099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Se debe indicar la estructura universitaria  (GIR/DPTO/IUI) y con la misma adscripción al centro que en el (Anexo III) y Directorio </a:t>
            </a:r>
            <a:r>
              <a:rPr lang="es-ES" dirty="0" err="1">
                <a:solidFill>
                  <a:srgbClr val="FF0000"/>
                </a:solidFill>
              </a:rPr>
              <a:t>UVa</a:t>
            </a:r>
            <a:r>
              <a:rPr lang="es-E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2927EFBA-C686-63F9-EB10-4EEE54745455}"/>
              </a:ext>
            </a:extLst>
          </p:cNvPr>
          <p:cNvSpPr/>
          <p:nvPr/>
        </p:nvSpPr>
        <p:spPr>
          <a:xfrm>
            <a:off x="275751" y="2971675"/>
            <a:ext cx="1724688" cy="39207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: angular 26">
            <a:extLst>
              <a:ext uri="{FF2B5EF4-FFF2-40B4-BE49-F238E27FC236}">
                <a16:creationId xmlns:a16="http://schemas.microsoft.com/office/drawing/2014/main" id="{983693AB-05DD-4EC8-14BC-2FB8F9A8A761}"/>
              </a:ext>
            </a:extLst>
          </p:cNvPr>
          <p:cNvCxnSpPr>
            <a:cxnSpLocks/>
            <a:stCxn id="25" idx="1"/>
          </p:cNvCxnSpPr>
          <p:nvPr/>
        </p:nvCxnSpPr>
        <p:spPr>
          <a:xfrm rot="10800000" flipH="1">
            <a:off x="275750" y="1267486"/>
            <a:ext cx="81481" cy="1900227"/>
          </a:xfrm>
          <a:prstGeom prst="bentConnector4">
            <a:avLst>
              <a:gd name="adj1" fmla="val -280556"/>
              <a:gd name="adj2" fmla="val 10089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04C97CA-0423-B4DC-D45D-E5663BA5DF19}"/>
              </a:ext>
            </a:extLst>
          </p:cNvPr>
          <p:cNvSpPr txBox="1"/>
          <p:nvPr/>
        </p:nvSpPr>
        <p:spPr>
          <a:xfrm>
            <a:off x="346178" y="1083778"/>
            <a:ext cx="468919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Coincidente con la estructura universitaria declarada en el resto de Anexos (I, III, IV, etc).</a:t>
            </a:r>
          </a:p>
        </p:txBody>
      </p:sp>
      <p:pic>
        <p:nvPicPr>
          <p:cNvPr id="3" name="Imagen 2" descr="Cuatricomia_Blanco">
            <a:extLst>
              <a:ext uri="{FF2B5EF4-FFF2-40B4-BE49-F238E27FC236}">
                <a16:creationId xmlns:a16="http://schemas.microsoft.com/office/drawing/2014/main" id="{04BC929F-3C21-FD7F-D185-0FFA2B55ACF6}"/>
              </a:ext>
            </a:extLst>
          </p:cNvPr>
          <p:cNvPicPr/>
          <p:nvPr/>
        </p:nvPicPr>
        <p:blipFill>
          <a:blip r:embed="rId3" cstate="print">
            <a:lum bright="1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36" y="180663"/>
            <a:ext cx="1659048" cy="873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0A133AA-C7F4-1B14-47CE-879A3468EA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698" y="55466"/>
            <a:ext cx="2289124" cy="99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267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E550D-8680-81DF-5367-29A18B15C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A24B6A8-14DA-F5BA-ED56-8ECE24D9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655" y="182672"/>
            <a:ext cx="8589795" cy="1325563"/>
          </a:xfrm>
        </p:spPr>
        <p:txBody>
          <a:bodyPr/>
          <a:lstStyle/>
          <a:p>
            <a:r>
              <a:rPr lang="es-ES" dirty="0"/>
              <a:t>2-Declaración de la parte contratante</a:t>
            </a:r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83E5816F-58D0-E319-571F-036DC0A61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91" y="4532359"/>
            <a:ext cx="11291672" cy="155518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s-ES" sz="1800" dirty="0"/>
              <a:t>NOTA: Hay que diferenciar entre organismo contratante y organismo notificador.</a:t>
            </a:r>
            <a:br>
              <a:rPr lang="es-ES" sz="1800" dirty="0"/>
            </a:br>
            <a:br>
              <a:rPr lang="es-ES" sz="1800" dirty="0"/>
            </a:br>
            <a:r>
              <a:rPr lang="es-ES" sz="1800" dirty="0"/>
              <a:t> Por ejemplo, puede que la resolución  de una adjudicación la publique la Dirección General de Energía y Minas, pero el perfil contratante sea la Junta de Castilla y León, por lo que todas las adjudicaciones realizadas por esta institución tienen que indicar su CIF en la factura como órgano contratante, </a:t>
            </a:r>
            <a:r>
              <a:rPr lang="es-ES" sz="1800"/>
              <a:t>independientemente</a:t>
            </a:r>
            <a:r>
              <a:rPr lang="es-ES" sz="1800" dirty="0"/>
              <a:t> del órgano que publique la resolución. </a:t>
            </a:r>
            <a:endParaRPr lang="es-ES"/>
          </a:p>
        </p:txBody>
      </p:sp>
      <p:cxnSp>
        <p:nvCxnSpPr>
          <p:cNvPr id="10" name="Conector: angular 9">
            <a:extLst>
              <a:ext uri="{FF2B5EF4-FFF2-40B4-BE49-F238E27FC236}">
                <a16:creationId xmlns:a16="http://schemas.microsoft.com/office/drawing/2014/main" id="{CEBC376E-1D03-7321-8FFB-E6A40620E9E1}"/>
              </a:ext>
            </a:extLst>
          </p:cNvPr>
          <p:cNvCxnSpPr>
            <a:cxnSpLocks/>
            <a:stCxn id="8" idx="3"/>
            <a:endCxn id="11" idx="1"/>
          </p:cNvCxnSpPr>
          <p:nvPr/>
        </p:nvCxnSpPr>
        <p:spPr>
          <a:xfrm flipV="1">
            <a:off x="5291374" y="1613498"/>
            <a:ext cx="482850" cy="920670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3583E2F-517B-637A-77EB-36A50FDC4969}"/>
              </a:ext>
            </a:extLst>
          </p:cNvPr>
          <p:cNvSpPr txBox="1"/>
          <p:nvPr/>
        </p:nvSpPr>
        <p:spPr>
          <a:xfrm>
            <a:off x="5774224" y="1151833"/>
            <a:ext cx="5699156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Debe ser coincidente con el Anexo I /licitación/ contrato menor u oferta. Con el organismo/empresa contratante, no con sus gestores o entidades auxiliares.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490432C-D900-8C77-A3FC-BB885FA68322}"/>
              </a:ext>
            </a:extLst>
          </p:cNvPr>
          <p:cNvSpPr txBox="1"/>
          <p:nvPr/>
        </p:nvSpPr>
        <p:spPr>
          <a:xfrm>
            <a:off x="8352951" y="2183406"/>
            <a:ext cx="3660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El CIF lo debe facilitar la entidad 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D960614-DB18-5719-5DCE-1BCC21C6C6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498752"/>
              </p:ext>
            </p:extLst>
          </p:nvPr>
        </p:nvGraphicFramePr>
        <p:xfrm>
          <a:off x="341390" y="2085194"/>
          <a:ext cx="7498159" cy="1297305"/>
        </p:xfrm>
        <a:graphic>
          <a:graphicData uri="http://schemas.openxmlformats.org/drawingml/2006/table">
            <a:tbl>
              <a:tblPr/>
              <a:tblGrid>
                <a:gridCol w="1713185">
                  <a:extLst>
                    <a:ext uri="{9D8B030D-6E8A-4147-A177-3AD203B41FA5}">
                      <a16:colId xmlns:a16="http://schemas.microsoft.com/office/drawing/2014/main" val="3762155504"/>
                    </a:ext>
                  </a:extLst>
                </a:gridCol>
                <a:gridCol w="3319296">
                  <a:extLst>
                    <a:ext uri="{9D8B030D-6E8A-4147-A177-3AD203B41FA5}">
                      <a16:colId xmlns:a16="http://schemas.microsoft.com/office/drawing/2014/main" val="2187967204"/>
                    </a:ext>
                  </a:extLst>
                </a:gridCol>
                <a:gridCol w="725725">
                  <a:extLst>
                    <a:ext uri="{9D8B030D-6E8A-4147-A177-3AD203B41FA5}">
                      <a16:colId xmlns:a16="http://schemas.microsoft.com/office/drawing/2014/main" val="3025918376"/>
                    </a:ext>
                  </a:extLst>
                </a:gridCol>
                <a:gridCol w="927975">
                  <a:extLst>
                    <a:ext uri="{9D8B030D-6E8A-4147-A177-3AD203B41FA5}">
                      <a16:colId xmlns:a16="http://schemas.microsoft.com/office/drawing/2014/main" val="1280996450"/>
                    </a:ext>
                  </a:extLst>
                </a:gridCol>
                <a:gridCol w="811978">
                  <a:extLst>
                    <a:ext uri="{9D8B030D-6E8A-4147-A177-3AD203B41FA5}">
                      <a16:colId xmlns:a16="http://schemas.microsoft.com/office/drawing/2014/main" val="1782799749"/>
                    </a:ext>
                  </a:extLst>
                </a:gridCol>
              </a:tblGrid>
              <a:tr h="180975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PERSONA, ENTIDAD U ORGANISMO CON QUIEN DESEA CONTRATAR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1076147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Denominación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El Periódico de Castilla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C.I.F.:*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A47000777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02746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Actividad de la empresa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 Edición de periódicos dedicada a la producción y difusión de noticias, así como otras actividades relacionadas con la comunicación y la información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35517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0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Dirección postal completa de la empresa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Calle de la Sombra del Ciprés , 1, 47001, Valladolid  (Valladolid)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Teléfono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983 777 777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89621"/>
                  </a:ext>
                </a:extLst>
              </a:tr>
            </a:tbl>
          </a:graphicData>
        </a:graphic>
      </p:graphicFrame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EDF3301C-9F6D-D673-812F-127979DAE1BC}"/>
              </a:ext>
            </a:extLst>
          </p:cNvPr>
          <p:cNvSpPr/>
          <p:nvPr/>
        </p:nvSpPr>
        <p:spPr>
          <a:xfrm>
            <a:off x="1634836" y="2731737"/>
            <a:ext cx="6375520" cy="31928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9410D8DD-2F58-B376-0887-CF2A40AB9414}"/>
              </a:ext>
            </a:extLst>
          </p:cNvPr>
          <p:cNvSpPr/>
          <p:nvPr/>
        </p:nvSpPr>
        <p:spPr>
          <a:xfrm>
            <a:off x="7023628" y="2336599"/>
            <a:ext cx="819715" cy="35352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: angular 5">
            <a:extLst>
              <a:ext uri="{FF2B5EF4-FFF2-40B4-BE49-F238E27FC236}">
                <a16:creationId xmlns:a16="http://schemas.microsoft.com/office/drawing/2014/main" id="{10B1B051-4FF5-7399-179B-003723F04CCA}"/>
              </a:ext>
            </a:extLst>
          </p:cNvPr>
          <p:cNvCxnSpPr>
            <a:cxnSpLocks/>
            <a:stCxn id="5" idx="3"/>
            <a:endCxn id="23" idx="2"/>
          </p:cNvCxnSpPr>
          <p:nvPr/>
        </p:nvCxnSpPr>
        <p:spPr>
          <a:xfrm>
            <a:off x="7843343" y="2513361"/>
            <a:ext cx="2340107" cy="39377"/>
          </a:xfrm>
          <a:prstGeom prst="bentConnector4">
            <a:avLst>
              <a:gd name="adj1" fmla="val 10889"/>
              <a:gd name="adj2" fmla="val 680542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75AD2C0-6878-DB28-4DAA-01BD8D991995}"/>
              </a:ext>
            </a:extLst>
          </p:cNvPr>
          <p:cNvSpPr/>
          <p:nvPr/>
        </p:nvSpPr>
        <p:spPr>
          <a:xfrm>
            <a:off x="1842004" y="2336599"/>
            <a:ext cx="3449370" cy="39513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: angular 11">
            <a:extLst>
              <a:ext uri="{FF2B5EF4-FFF2-40B4-BE49-F238E27FC236}">
                <a16:creationId xmlns:a16="http://schemas.microsoft.com/office/drawing/2014/main" id="{C52DDBBF-B2D6-9E1D-7BE1-7E8D8DE896D8}"/>
              </a:ext>
            </a:extLst>
          </p:cNvPr>
          <p:cNvCxnSpPr>
            <a:cxnSpLocks/>
            <a:stCxn id="2" idx="2"/>
          </p:cNvCxnSpPr>
          <p:nvPr/>
        </p:nvCxnSpPr>
        <p:spPr>
          <a:xfrm rot="16200000" flipH="1">
            <a:off x="5264745" y="2608870"/>
            <a:ext cx="652976" cy="1537274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5D801B2-3394-9181-5383-BC5AFDCBF6F9}"/>
              </a:ext>
            </a:extLst>
          </p:cNvPr>
          <p:cNvSpPr txBox="1"/>
          <p:nvPr/>
        </p:nvSpPr>
        <p:spPr>
          <a:xfrm>
            <a:off x="6292350" y="3513536"/>
            <a:ext cx="532324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Relacionado con el objeto soci</a:t>
            </a:r>
            <a:r>
              <a:rPr lang="es-ES">
                <a:solidFill>
                  <a:srgbClr val="FF0000"/>
                </a:solidFill>
              </a:rPr>
              <a:t>al de la empresa. 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64DB551A-EB21-CBE7-FFC9-3FA700AB6D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450" y="331908"/>
            <a:ext cx="1974766" cy="861687"/>
          </a:xfrm>
          <a:prstGeom prst="rect">
            <a:avLst/>
          </a:prstGeom>
        </p:spPr>
      </p:pic>
      <p:pic>
        <p:nvPicPr>
          <p:cNvPr id="18" name="Imagen 17" descr="Cuatricomia_Blanco">
            <a:extLst>
              <a:ext uri="{FF2B5EF4-FFF2-40B4-BE49-F238E27FC236}">
                <a16:creationId xmlns:a16="http://schemas.microsoft.com/office/drawing/2014/main" id="{D9605590-A51B-E61C-FD85-E4AD31311023}"/>
              </a:ext>
            </a:extLst>
          </p:cNvPr>
          <p:cNvPicPr/>
          <p:nvPr/>
        </p:nvPicPr>
        <p:blipFill>
          <a:blip r:embed="rId3" cstate="print">
            <a:lum bright="1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4" y="450026"/>
            <a:ext cx="1659048" cy="8736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2838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BFDDD-199D-2343-FCA7-1FE18CF87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14D8AF5-9C3C-3C1F-30EF-DB16F1F08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5624" y="-32790"/>
            <a:ext cx="6863421" cy="1325563"/>
          </a:xfrm>
        </p:spPr>
        <p:txBody>
          <a:bodyPr/>
          <a:lstStyle/>
          <a:p>
            <a:r>
              <a:rPr lang="es-ES" dirty="0"/>
              <a:t>3-Contrato y confidencialidad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A3E49AB-4EB5-A338-B0E3-200DCB716B7F}"/>
              </a:ext>
            </a:extLst>
          </p:cNvPr>
          <p:cNvSpPr txBox="1"/>
          <p:nvPr/>
        </p:nvSpPr>
        <p:spPr>
          <a:xfrm>
            <a:off x="5818417" y="1721289"/>
            <a:ext cx="6373583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Deben ser fechas coincidentes con el Anexo I o con el contrato menor/licitación y además de coherentes con el cronograma de la memoria técnica (</a:t>
            </a:r>
            <a:r>
              <a:rPr lang="es-ES" dirty="0" err="1">
                <a:solidFill>
                  <a:srgbClr val="FF0000"/>
                </a:solidFill>
              </a:rPr>
              <a:t>max</a:t>
            </a:r>
            <a:r>
              <a:rPr lang="es-ES" dirty="0">
                <a:solidFill>
                  <a:srgbClr val="FF0000"/>
                </a:solidFill>
              </a:rPr>
              <a:t>. Duración, 3 años).</a:t>
            </a:r>
          </a:p>
        </p:txBody>
      </p:sp>
      <p:graphicFrame>
        <p:nvGraphicFramePr>
          <p:cNvPr id="17" name="Marcador de contenido 16">
            <a:extLst>
              <a:ext uri="{FF2B5EF4-FFF2-40B4-BE49-F238E27FC236}">
                <a16:creationId xmlns:a16="http://schemas.microsoft.com/office/drawing/2014/main" id="{9AE0763F-89DE-495B-2FEF-23F1E7820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3943828"/>
              </p:ext>
            </p:extLst>
          </p:nvPr>
        </p:nvGraphicFramePr>
        <p:xfrm>
          <a:off x="571500" y="2354550"/>
          <a:ext cx="8000999" cy="2514600"/>
        </p:xfrm>
        <a:graphic>
          <a:graphicData uri="http://schemas.openxmlformats.org/drawingml/2006/table">
            <a:tbl>
              <a:tblPr/>
              <a:tblGrid>
                <a:gridCol w="1827349">
                  <a:extLst>
                    <a:ext uri="{9D8B030D-6E8A-4147-A177-3AD203B41FA5}">
                      <a16:colId xmlns:a16="http://schemas.microsoft.com/office/drawing/2014/main" val="2778064364"/>
                    </a:ext>
                  </a:extLst>
                </a:gridCol>
                <a:gridCol w="989814">
                  <a:extLst>
                    <a:ext uri="{9D8B030D-6E8A-4147-A177-3AD203B41FA5}">
                      <a16:colId xmlns:a16="http://schemas.microsoft.com/office/drawing/2014/main" val="4218623353"/>
                    </a:ext>
                  </a:extLst>
                </a:gridCol>
                <a:gridCol w="989814">
                  <a:extLst>
                    <a:ext uri="{9D8B030D-6E8A-4147-A177-3AD203B41FA5}">
                      <a16:colId xmlns:a16="http://schemas.microsoft.com/office/drawing/2014/main" val="2763774699"/>
                    </a:ext>
                  </a:extLst>
                </a:gridCol>
                <a:gridCol w="866088">
                  <a:extLst>
                    <a:ext uri="{9D8B030D-6E8A-4147-A177-3AD203B41FA5}">
                      <a16:colId xmlns:a16="http://schemas.microsoft.com/office/drawing/2014/main" val="620134331"/>
                    </a:ext>
                  </a:extLst>
                </a:gridCol>
                <a:gridCol w="697946">
                  <a:extLst>
                    <a:ext uri="{9D8B030D-6E8A-4147-A177-3AD203B41FA5}">
                      <a16:colId xmlns:a16="http://schemas.microsoft.com/office/drawing/2014/main" val="120061555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1581353308"/>
                    </a:ext>
                  </a:extLst>
                </a:gridCol>
                <a:gridCol w="989814">
                  <a:extLst>
                    <a:ext uri="{9D8B030D-6E8A-4147-A177-3AD203B41FA5}">
                      <a16:colId xmlns:a16="http://schemas.microsoft.com/office/drawing/2014/main" val="1895293910"/>
                    </a:ext>
                  </a:extLst>
                </a:gridCol>
                <a:gridCol w="866088">
                  <a:extLst>
                    <a:ext uri="{9D8B030D-6E8A-4147-A177-3AD203B41FA5}">
                      <a16:colId xmlns:a16="http://schemas.microsoft.com/office/drawing/2014/main" val="2289693058"/>
                    </a:ext>
                  </a:extLst>
                </a:gridCol>
              </a:tblGrid>
              <a:tr h="209550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CONTENIDO DEL CONTRATO/LICITACIÓN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09830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Título/Objeto: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  Informe del efecto del río Pisuerga sobre la sociedad vallisoletana y castellana los siglos del XV al  XXI, en la salud ,economía, mentalidad y el bienestar natural.</a:t>
                      </a:r>
                      <a:endParaRPr lang="es-ES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8422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Fecha de Inicio contrato: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Fecha firma del contrato</a:t>
                      </a:r>
                      <a:endParaRPr lang="es-ES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Fecha de fin contrato: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  31 de diciembre de 2026</a:t>
                      </a:r>
                      <a:endParaRPr lang="es-ES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557927"/>
                  </a:ext>
                </a:extLst>
              </a:tr>
              <a:tr h="257175"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Período ejecución licitación (días, meses o años)</a:t>
                      </a:r>
                      <a:endParaRPr lang="es-ES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18929"/>
                  </a:ext>
                </a:extLst>
              </a:tr>
              <a:tr h="304800"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Importe económico del contrato (con IVA incluido):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30.250,00 €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37777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CONFIDENCIALIDAD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60102"/>
                  </a:ext>
                </a:extLst>
              </a:tr>
              <a:tr h="304800"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Existe </a:t>
                      </a:r>
                      <a:r>
                        <a:rPr lang="es-ES" sz="10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claúsula</a:t>
                      </a: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 de confidencialidad? (SI/NO)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007980"/>
                  </a:ext>
                </a:extLst>
              </a:tr>
              <a:tr h="304800"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En caso afirmativo, Nombre sucinto para portal de transparencia: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El Duero tiene la fama.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280610"/>
                  </a:ext>
                </a:extLst>
              </a:tr>
            </a:tbl>
          </a:graphicData>
        </a:graphic>
      </p:graphicFrame>
      <p:cxnSp>
        <p:nvCxnSpPr>
          <p:cNvPr id="10" name="Conector: angular 9">
            <a:extLst>
              <a:ext uri="{FF2B5EF4-FFF2-40B4-BE49-F238E27FC236}">
                <a16:creationId xmlns:a16="http://schemas.microsoft.com/office/drawing/2014/main" id="{6096C0C8-908B-9FE3-66D2-FA7A045F33CE}"/>
              </a:ext>
            </a:extLst>
          </p:cNvPr>
          <p:cNvCxnSpPr>
            <a:cxnSpLocks/>
            <a:stCxn id="8" idx="3"/>
            <a:endCxn id="11" idx="1"/>
          </p:cNvCxnSpPr>
          <p:nvPr/>
        </p:nvCxnSpPr>
        <p:spPr>
          <a:xfrm flipV="1">
            <a:off x="4288973" y="2182954"/>
            <a:ext cx="1529444" cy="967231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F30766F-3A00-DCCB-0308-8965D7305254}"/>
              </a:ext>
            </a:extLst>
          </p:cNvPr>
          <p:cNvSpPr/>
          <p:nvPr/>
        </p:nvSpPr>
        <p:spPr>
          <a:xfrm>
            <a:off x="2422849" y="2952616"/>
            <a:ext cx="1866124" cy="39513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5DE5B005-AAEA-1F18-B5E1-143C28353F72}"/>
              </a:ext>
            </a:extLst>
          </p:cNvPr>
          <p:cNvSpPr/>
          <p:nvPr/>
        </p:nvSpPr>
        <p:spPr>
          <a:xfrm>
            <a:off x="5952927" y="2993444"/>
            <a:ext cx="2034854" cy="39513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6" name="Conector: angular 25">
            <a:extLst>
              <a:ext uri="{FF2B5EF4-FFF2-40B4-BE49-F238E27FC236}">
                <a16:creationId xmlns:a16="http://schemas.microsoft.com/office/drawing/2014/main" id="{5422FD86-EB8D-44E8-6E89-E459ED9B335A}"/>
              </a:ext>
            </a:extLst>
          </p:cNvPr>
          <p:cNvCxnSpPr>
            <a:cxnSpLocks/>
            <a:stCxn id="25" idx="3"/>
          </p:cNvCxnSpPr>
          <p:nvPr/>
        </p:nvCxnSpPr>
        <p:spPr>
          <a:xfrm flipV="1">
            <a:off x="7987781" y="2580241"/>
            <a:ext cx="357364" cy="610772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AFC13DD1-2FAC-0EC0-80E0-2240EC0B3940}"/>
              </a:ext>
            </a:extLst>
          </p:cNvPr>
          <p:cNvSpPr txBox="1"/>
          <p:nvPr/>
        </p:nvSpPr>
        <p:spPr>
          <a:xfrm>
            <a:off x="5497025" y="3907049"/>
            <a:ext cx="671552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Solo en caso de ser una </a:t>
            </a:r>
            <a:r>
              <a:rPr lang="es-ES">
                <a:solidFill>
                  <a:srgbClr val="FF0000"/>
                </a:solidFill>
              </a:rPr>
              <a:t>licitación/adjudicación de contrato menor.</a:t>
            </a:r>
          </a:p>
        </p:txBody>
      </p:sp>
      <p:cxnSp>
        <p:nvCxnSpPr>
          <p:cNvPr id="35" name="Conector: angular 34">
            <a:extLst>
              <a:ext uri="{FF2B5EF4-FFF2-40B4-BE49-F238E27FC236}">
                <a16:creationId xmlns:a16="http://schemas.microsoft.com/office/drawing/2014/main" id="{8C7475AC-E07D-D866-B97B-8964CCC5809A}"/>
              </a:ext>
            </a:extLst>
          </p:cNvPr>
          <p:cNvCxnSpPr>
            <a:cxnSpLocks/>
            <a:stCxn id="36" idx="2"/>
          </p:cNvCxnSpPr>
          <p:nvPr/>
        </p:nvCxnSpPr>
        <p:spPr>
          <a:xfrm rot="16200000" flipH="1">
            <a:off x="5152852" y="3737959"/>
            <a:ext cx="381170" cy="307176"/>
          </a:xfrm>
          <a:prstGeom prst="bentConnector3">
            <a:avLst>
              <a:gd name="adj1" fmla="val 94061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1F1B4E06-5027-3191-9C81-5302A48B7E72}"/>
              </a:ext>
            </a:extLst>
          </p:cNvPr>
          <p:cNvSpPr/>
          <p:nvPr/>
        </p:nvSpPr>
        <p:spPr>
          <a:xfrm>
            <a:off x="4525820" y="3372323"/>
            <a:ext cx="1328058" cy="32863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774A87DA-2434-705F-BBDC-D6F8716D6131}"/>
              </a:ext>
            </a:extLst>
          </p:cNvPr>
          <p:cNvSpPr txBox="1"/>
          <p:nvPr/>
        </p:nvSpPr>
        <p:spPr>
          <a:xfrm>
            <a:off x="4935526" y="5498670"/>
            <a:ext cx="725764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Título con la información descripti</a:t>
            </a:r>
            <a:r>
              <a:rPr lang="es-ES" dirty="0">
                <a:solidFill>
                  <a:srgbClr val="FF0000"/>
                </a:solidFill>
                <a:latin typeface="Aptos"/>
              </a:rPr>
              <a:t>va</a:t>
            </a:r>
            <a:r>
              <a:rPr lang="es-ES" dirty="0">
                <a:solidFill>
                  <a:srgbClr val="FF0000"/>
                </a:solidFill>
              </a:rPr>
              <a:t> del a </a:t>
            </a:r>
            <a:r>
              <a:rPr lang="es-ES" err="1">
                <a:solidFill>
                  <a:srgbClr val="FF0000"/>
                </a:solidFill>
              </a:rPr>
              <a:t>A</a:t>
            </a:r>
            <a:r>
              <a:rPr lang="es-ES" dirty="0">
                <a:solidFill>
                  <a:srgbClr val="FF0000"/>
                </a:solidFill>
              </a:rPr>
              <a:t>rt.60 donde no figure </a:t>
            </a:r>
            <a:r>
              <a:rPr lang="es-ES">
                <a:solidFill>
                  <a:srgbClr val="FF0000"/>
                </a:solidFill>
              </a:rPr>
              <a:t>información confidencial ni sensible.</a:t>
            </a:r>
          </a:p>
        </p:txBody>
      </p:sp>
      <p:cxnSp>
        <p:nvCxnSpPr>
          <p:cNvPr id="43" name="Conector: angular 42">
            <a:extLst>
              <a:ext uri="{FF2B5EF4-FFF2-40B4-BE49-F238E27FC236}">
                <a16:creationId xmlns:a16="http://schemas.microsoft.com/office/drawing/2014/main" id="{9223DB6B-1695-FD36-44D2-10A0F9D8957E}"/>
              </a:ext>
            </a:extLst>
          </p:cNvPr>
          <p:cNvCxnSpPr>
            <a:cxnSpLocks/>
            <a:stCxn id="44" idx="3"/>
          </p:cNvCxnSpPr>
          <p:nvPr/>
        </p:nvCxnSpPr>
        <p:spPr>
          <a:xfrm>
            <a:off x="6949225" y="4680943"/>
            <a:ext cx="726759" cy="740993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83908CD1-3233-820B-C580-F2BC2E088E71}"/>
              </a:ext>
            </a:extLst>
          </p:cNvPr>
          <p:cNvSpPr/>
          <p:nvPr/>
        </p:nvSpPr>
        <p:spPr>
          <a:xfrm>
            <a:off x="5189849" y="4516623"/>
            <a:ext cx="1759376" cy="32863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69AD0F36-7F33-23A9-5058-A5B7158CBB95}"/>
              </a:ext>
            </a:extLst>
          </p:cNvPr>
          <p:cNvSpPr/>
          <p:nvPr/>
        </p:nvSpPr>
        <p:spPr>
          <a:xfrm>
            <a:off x="4288973" y="4221913"/>
            <a:ext cx="900876" cy="32863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7" name="Conector: angular 46">
            <a:extLst>
              <a:ext uri="{FF2B5EF4-FFF2-40B4-BE49-F238E27FC236}">
                <a16:creationId xmlns:a16="http://schemas.microsoft.com/office/drawing/2014/main" id="{AE712406-237D-6D53-7F6C-D2EAB85778F9}"/>
              </a:ext>
            </a:extLst>
          </p:cNvPr>
          <p:cNvCxnSpPr>
            <a:cxnSpLocks/>
            <a:stCxn id="46" idx="2"/>
          </p:cNvCxnSpPr>
          <p:nvPr/>
        </p:nvCxnSpPr>
        <p:spPr>
          <a:xfrm rot="5400000">
            <a:off x="3731895" y="4186638"/>
            <a:ext cx="643603" cy="1371431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2C02DE20-C281-D602-D62B-98FF088A95B6}"/>
              </a:ext>
            </a:extLst>
          </p:cNvPr>
          <p:cNvSpPr txBox="1"/>
          <p:nvPr/>
        </p:nvSpPr>
        <p:spPr>
          <a:xfrm>
            <a:off x="1001139" y="4903280"/>
            <a:ext cx="2523871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Si no presentara confidencialidad se debe declarar con un NO, en cualquier caso. </a:t>
            </a:r>
          </a:p>
        </p:txBody>
      </p:sp>
      <p:sp>
        <p:nvSpPr>
          <p:cNvPr id="63" name="Rectángulo: esquinas redondeadas 62">
            <a:extLst>
              <a:ext uri="{FF2B5EF4-FFF2-40B4-BE49-F238E27FC236}">
                <a16:creationId xmlns:a16="http://schemas.microsoft.com/office/drawing/2014/main" id="{F19D7C6C-5FF2-8E4A-C8FC-D9ACE13F71FB}"/>
              </a:ext>
            </a:extLst>
          </p:cNvPr>
          <p:cNvSpPr/>
          <p:nvPr/>
        </p:nvSpPr>
        <p:spPr>
          <a:xfrm>
            <a:off x="5989727" y="3591279"/>
            <a:ext cx="2034854" cy="39513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4" name="Conector: angular 63">
            <a:extLst>
              <a:ext uri="{FF2B5EF4-FFF2-40B4-BE49-F238E27FC236}">
                <a16:creationId xmlns:a16="http://schemas.microsoft.com/office/drawing/2014/main" id="{83FAD834-8229-D284-0A2B-F0C40B2EA5E4}"/>
              </a:ext>
            </a:extLst>
          </p:cNvPr>
          <p:cNvCxnSpPr>
            <a:cxnSpLocks/>
          </p:cNvCxnSpPr>
          <p:nvPr/>
        </p:nvCxnSpPr>
        <p:spPr>
          <a:xfrm flipV="1">
            <a:off x="8024581" y="2429741"/>
            <a:ext cx="3019754" cy="1370846"/>
          </a:xfrm>
          <a:prstGeom prst="bentConnector3">
            <a:avLst>
              <a:gd name="adj1" fmla="val 10005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6" name="Imagen 75" descr="Cuatricomia_Blanco">
            <a:extLst>
              <a:ext uri="{FF2B5EF4-FFF2-40B4-BE49-F238E27FC236}">
                <a16:creationId xmlns:a16="http://schemas.microsoft.com/office/drawing/2014/main" id="{A5FA4B4C-0FCE-CDF4-2FD9-05282AD46923}"/>
              </a:ext>
            </a:extLst>
          </p:cNvPr>
          <p:cNvPicPr/>
          <p:nvPr/>
        </p:nvPicPr>
        <p:blipFill>
          <a:blip r:embed="rId2" cstate="print">
            <a:lum bright="1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8" y="342245"/>
            <a:ext cx="1659048" cy="873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Imagen 76">
            <a:extLst>
              <a:ext uri="{FF2B5EF4-FFF2-40B4-BE49-F238E27FC236}">
                <a16:creationId xmlns:a16="http://schemas.microsoft.com/office/drawing/2014/main" id="{65EEB971-201E-59EC-078F-F9A68B92DC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866" y="155032"/>
            <a:ext cx="2289124" cy="99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2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FF22A-AD57-B06B-A1F4-F27F53FA1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56E2924-FD82-8D71-E550-EAE9F0CE1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424177"/>
              </p:ext>
            </p:extLst>
          </p:nvPr>
        </p:nvGraphicFramePr>
        <p:xfrm>
          <a:off x="0" y="1636041"/>
          <a:ext cx="8000999" cy="3419475"/>
        </p:xfrm>
        <a:graphic>
          <a:graphicData uri="http://schemas.openxmlformats.org/drawingml/2006/table">
            <a:tbl>
              <a:tblPr/>
              <a:tblGrid>
                <a:gridCol w="989814">
                  <a:extLst>
                    <a:ext uri="{9D8B030D-6E8A-4147-A177-3AD203B41FA5}">
                      <a16:colId xmlns:a16="http://schemas.microsoft.com/office/drawing/2014/main" val="3652900182"/>
                    </a:ext>
                  </a:extLst>
                </a:gridCol>
                <a:gridCol w="837535">
                  <a:extLst>
                    <a:ext uri="{9D8B030D-6E8A-4147-A177-3AD203B41FA5}">
                      <a16:colId xmlns:a16="http://schemas.microsoft.com/office/drawing/2014/main" val="404285710"/>
                    </a:ext>
                  </a:extLst>
                </a:gridCol>
                <a:gridCol w="1979628">
                  <a:extLst>
                    <a:ext uri="{9D8B030D-6E8A-4147-A177-3AD203B41FA5}">
                      <a16:colId xmlns:a16="http://schemas.microsoft.com/office/drawing/2014/main" val="3504073183"/>
                    </a:ext>
                  </a:extLst>
                </a:gridCol>
                <a:gridCol w="866088">
                  <a:extLst>
                    <a:ext uri="{9D8B030D-6E8A-4147-A177-3AD203B41FA5}">
                      <a16:colId xmlns:a16="http://schemas.microsoft.com/office/drawing/2014/main" val="612021888"/>
                    </a:ext>
                  </a:extLst>
                </a:gridCol>
                <a:gridCol w="697946">
                  <a:extLst>
                    <a:ext uri="{9D8B030D-6E8A-4147-A177-3AD203B41FA5}">
                      <a16:colId xmlns:a16="http://schemas.microsoft.com/office/drawing/2014/main" val="835734778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792708386"/>
                    </a:ext>
                  </a:extLst>
                </a:gridCol>
                <a:gridCol w="1855902">
                  <a:extLst>
                    <a:ext uri="{9D8B030D-6E8A-4147-A177-3AD203B41FA5}">
                      <a16:colId xmlns:a16="http://schemas.microsoft.com/office/drawing/2014/main" val="4101542187"/>
                    </a:ext>
                  </a:extLst>
                </a:gridCol>
              </a:tblGrid>
              <a:tr h="209550">
                <a:tc gridSpan="7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PDI QUE SE COMPROMETEN A ASUMIR LA EJECUCIÓN DEL CONTRATO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174215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NIF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APELLIDOS Y NOMBRE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Cat. Académica y Reg. Dedicación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Fecha fin contrato (no indefinidos)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Dedicación Horas/semana (mínimo 1-máximo 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FIRMA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532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12345678 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Director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Delibes Setién</a:t>
                      </a:r>
                      <a:r>
                        <a:rPr kumimoji="0" lang="es-E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, Miguel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CAUN  / TC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9414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87654321 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Director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Rodríguez de la Fuente, Félix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PTUN/ TC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93478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12348765 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 del Río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Hortega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, Pío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CDOC/ TP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01/12/2032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31897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54321234 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de Herrera de Maliaño, Juan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POSDOC UVA / 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31/12/2050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3007567"/>
                  </a:ext>
                </a:extLst>
              </a:tr>
              <a:tr h="228600">
                <a:tc grid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PTGAS QUE INTERVIENE EN LA EJECUCIÓN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06338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NIF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APELLIDOS Y NOMBRE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Fecha fin contrato (no indefinidos)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/>
                        </a:rPr>
                        <a:t>Dedicación Horas/semana (mínimo 1-máximo 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FIRMA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8654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72304690 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 Ayanz y Beaumont, Jerónimo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PTGAS /TC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414414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78842"/>
                  </a:ext>
                </a:extLst>
              </a:tr>
            </a:tbl>
          </a:graphicData>
        </a:graphic>
      </p:graphicFrame>
      <p:sp>
        <p:nvSpPr>
          <p:cNvPr id="4" name="Título 3">
            <a:extLst>
              <a:ext uri="{FF2B5EF4-FFF2-40B4-BE49-F238E27FC236}">
                <a16:creationId xmlns:a16="http://schemas.microsoft.com/office/drawing/2014/main" id="{B1FBB184-C2DE-2216-7470-5D65375DB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993" y="61781"/>
            <a:ext cx="7386637" cy="1325563"/>
          </a:xfrm>
        </p:spPr>
        <p:txBody>
          <a:bodyPr/>
          <a:lstStyle/>
          <a:p>
            <a:r>
              <a:rPr lang="es-ES" dirty="0"/>
              <a:t>4-Declaración de participantes</a:t>
            </a:r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4F314F84-F67C-4066-5586-96BC62130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910" y="5509291"/>
            <a:ext cx="11414220" cy="118998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s-ES" sz="1800" dirty="0"/>
              <a:t>NOTA: Los datos de los participantes serán comprobados por el SAI en cualquier caso, previa aprobación de inclusión en el Art.60.</a:t>
            </a:r>
          </a:p>
          <a:p>
            <a:r>
              <a:rPr lang="es-ES" sz="1800" dirty="0"/>
              <a:t>NOTA II: La dedicación Horas/semana es relevante respecto al régimen de retribución, ya que debe ajustarse al principio de</a:t>
            </a:r>
          </a:p>
          <a:p>
            <a:pPr marL="0" indent="0">
              <a:buNone/>
            </a:pPr>
            <a:r>
              <a:rPr lang="es-ES" sz="1800" dirty="0"/>
              <a:t> proporcionalidad.</a:t>
            </a:r>
            <a:endParaRPr lang="es-ES" dirty="0"/>
          </a:p>
          <a:p>
            <a:r>
              <a:rPr lang="es-ES" sz="1800" dirty="0"/>
              <a:t>NOTA III: Personal PRAS y PTGAS, necesitan de una Anexo de autorización específico para poder participar.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367422A-7991-06E8-ED87-D80432F47166}"/>
              </a:ext>
            </a:extLst>
          </p:cNvPr>
          <p:cNvSpPr txBox="1"/>
          <p:nvPr/>
        </p:nvSpPr>
        <p:spPr>
          <a:xfrm>
            <a:off x="1089890" y="1001405"/>
            <a:ext cx="1071623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El primer director se exporta directamente a los participantes desde la declaración de directores en la cabecera. Para el segundo se debe editar la casilla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1A01F46-8166-1E1F-2F65-E996381E3938}"/>
              </a:ext>
            </a:extLst>
          </p:cNvPr>
          <p:cNvSpPr txBox="1"/>
          <p:nvPr/>
        </p:nvSpPr>
        <p:spPr>
          <a:xfrm>
            <a:off x="8244711" y="1629059"/>
            <a:ext cx="3750062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600" dirty="0">
                <a:solidFill>
                  <a:srgbClr val="FF0000"/>
                </a:solidFill>
              </a:rPr>
              <a:t>PDI con contrato en vigor durante la ejecución del trabajo.</a:t>
            </a:r>
          </a:p>
          <a:p>
            <a:pPr marL="285750" indent="-285750">
              <a:buFont typeface="Calibri"/>
              <a:buChar char="-"/>
            </a:pPr>
            <a:r>
              <a:rPr lang="es-ES" sz="1600" dirty="0">
                <a:solidFill>
                  <a:srgbClr val="FF0000"/>
                </a:solidFill>
              </a:rPr>
              <a:t>También pueden participar:</a:t>
            </a:r>
          </a:p>
          <a:p>
            <a:pPr marL="285750" indent="-285750">
              <a:buFont typeface="Calibri"/>
              <a:buChar char="-"/>
            </a:pPr>
            <a:endParaRPr lang="es-ES" sz="1600" dirty="0">
              <a:solidFill>
                <a:srgbClr val="FF0000"/>
              </a:solidFill>
            </a:endParaRPr>
          </a:p>
          <a:p>
            <a:r>
              <a:rPr lang="es-ES" sz="1600" dirty="0">
                <a:solidFill>
                  <a:srgbClr val="FF0000"/>
                </a:solidFill>
              </a:rPr>
              <a:t> Ver. Punto 9 de </a:t>
            </a:r>
            <a:r>
              <a:rPr lang="es-ES" sz="1600" dirty="0" err="1">
                <a:solidFill>
                  <a:srgbClr val="FF0000"/>
                </a:solidFill>
              </a:rPr>
              <a:t>FAQs</a:t>
            </a:r>
            <a:endParaRPr lang="es-ES" sz="1600" dirty="0">
              <a:solidFill>
                <a:srgbClr val="FF0000"/>
              </a:solidFill>
            </a:endParaRPr>
          </a:p>
          <a:p>
            <a:pPr marL="285750" indent="-285750">
              <a:buFont typeface="Calibri"/>
              <a:buChar char="-"/>
            </a:pPr>
            <a:endParaRPr lang="es-ES" sz="1600" dirty="0">
              <a:solidFill>
                <a:srgbClr val="FF0000"/>
              </a:solidFill>
            </a:endParaRPr>
          </a:p>
          <a:p>
            <a:r>
              <a:rPr lang="es-ES" sz="1600" dirty="0">
                <a:solidFill>
                  <a:srgbClr val="FF0000"/>
                </a:solidFill>
              </a:rPr>
              <a:t>(</a:t>
            </a:r>
            <a:r>
              <a:rPr lang="es-ES" sz="1600" dirty="0">
                <a:solidFill>
                  <a:srgbClr val="FF0000"/>
                </a:solidFill>
                <a:ea typeface="+mn-lt"/>
                <a:cs typeface="+mn-lt"/>
                <a:hlinkClick r:id="rId2"/>
              </a:rPr>
              <a:t>https://fundacion.uva.es/wp-content/uploads/2025/10/FAQ_ART.-60-v2.pdf</a:t>
            </a:r>
            <a:r>
              <a:rPr lang="es-ES" sz="1600" dirty="0">
                <a:solidFill>
                  <a:srgbClr val="FF0000"/>
                </a:solidFill>
                <a:ea typeface="+mn-lt"/>
                <a:cs typeface="+mn-lt"/>
              </a:rPr>
              <a:t>)</a:t>
            </a:r>
            <a:endParaRPr lang="es-ES" sz="1600" dirty="0">
              <a:solidFill>
                <a:srgbClr val="FF0000"/>
              </a:solidFill>
            </a:endParaRPr>
          </a:p>
          <a:p>
            <a:pPr marL="285750" indent="-285750">
              <a:buFont typeface="Calibri"/>
              <a:buChar char="-"/>
            </a:pPr>
            <a:endParaRPr lang="es-ES" sz="1600" dirty="0">
              <a:solidFill>
                <a:srgbClr val="FF0000"/>
              </a:solidFill>
            </a:endParaRPr>
          </a:p>
          <a:p>
            <a:pPr marL="285750" indent="-285750">
              <a:buFont typeface="Calibri"/>
              <a:buChar char="-"/>
            </a:pPr>
            <a:r>
              <a:rPr lang="es-ES" sz="1600" dirty="0">
                <a:solidFill>
                  <a:srgbClr val="FF0000"/>
                </a:solidFill>
              </a:rPr>
              <a:t>No pueden:</a:t>
            </a:r>
          </a:p>
          <a:p>
            <a:pPr marL="285750" indent="-285750">
              <a:buFont typeface="Calibri"/>
              <a:buChar char="-"/>
            </a:pPr>
            <a:endParaRPr lang="es-ES" sz="1600" dirty="0">
              <a:solidFill>
                <a:srgbClr val="FF0000"/>
              </a:solidFill>
            </a:endParaRPr>
          </a:p>
          <a:p>
            <a:r>
              <a:rPr lang="es-ES" sz="1600" dirty="0">
                <a:solidFill>
                  <a:srgbClr val="FF0000"/>
                </a:solidFill>
              </a:rPr>
              <a:t> Investigadores vinculados a contratos que no lo permita, estudiantes, </a:t>
            </a:r>
            <a:r>
              <a:rPr lang="es-ES" sz="1600" dirty="0" err="1">
                <a:solidFill>
                  <a:srgbClr val="FF0000"/>
                </a:solidFill>
              </a:rPr>
              <a:t>prof.</a:t>
            </a:r>
            <a:r>
              <a:rPr lang="es-ES" sz="1600" dirty="0">
                <a:solidFill>
                  <a:srgbClr val="FF0000"/>
                </a:solidFill>
              </a:rPr>
              <a:t> sustituto Art.80.1 (Consultar Pto.9 </a:t>
            </a:r>
            <a:r>
              <a:rPr lang="es-ES" sz="1600" dirty="0" err="1">
                <a:solidFill>
                  <a:srgbClr val="FF0000"/>
                </a:solidFill>
              </a:rPr>
              <a:t>FAQs</a:t>
            </a:r>
            <a:r>
              <a:rPr lang="es-ES" sz="1600" dirty="0">
                <a:solidFill>
                  <a:srgbClr val="FF0000"/>
                </a:solidFill>
              </a:rPr>
              <a:t>)</a:t>
            </a:r>
          </a:p>
          <a:p>
            <a:pPr marL="285750" indent="-285750">
              <a:buFont typeface="Calibri"/>
              <a:buChar char="-"/>
            </a:pP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74916210-F908-E8E3-547C-AECEC620C270}"/>
              </a:ext>
            </a:extLst>
          </p:cNvPr>
          <p:cNvSpPr/>
          <p:nvPr/>
        </p:nvSpPr>
        <p:spPr>
          <a:xfrm>
            <a:off x="85632" y="2950642"/>
            <a:ext cx="4867368" cy="39513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0" name="Conector: angular 9">
            <a:extLst>
              <a:ext uri="{FF2B5EF4-FFF2-40B4-BE49-F238E27FC236}">
                <a16:creationId xmlns:a16="http://schemas.microsoft.com/office/drawing/2014/main" id="{06127ABF-EED0-9AA5-D46A-995493E7713A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4953000" y="1647736"/>
            <a:ext cx="323929" cy="1500475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31A258FD-E2FA-B0EC-98A8-1B151D32643F}"/>
              </a:ext>
            </a:extLst>
          </p:cNvPr>
          <p:cNvSpPr/>
          <p:nvPr/>
        </p:nvSpPr>
        <p:spPr>
          <a:xfrm>
            <a:off x="3703320" y="3512222"/>
            <a:ext cx="1706880" cy="30144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Conector: angular 13">
            <a:extLst>
              <a:ext uri="{FF2B5EF4-FFF2-40B4-BE49-F238E27FC236}">
                <a16:creationId xmlns:a16="http://schemas.microsoft.com/office/drawing/2014/main" id="{EE056A49-C92D-DF13-FBAA-09278765E21C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5410200" y="2326968"/>
            <a:ext cx="2835995" cy="1335976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n 6" descr="Cuatricomia_Blanco">
            <a:extLst>
              <a:ext uri="{FF2B5EF4-FFF2-40B4-BE49-F238E27FC236}">
                <a16:creationId xmlns:a16="http://schemas.microsoft.com/office/drawing/2014/main" id="{4DECB619-CDC3-C16E-94EF-DAA92801CD01}"/>
              </a:ext>
            </a:extLst>
          </p:cNvPr>
          <p:cNvPicPr/>
          <p:nvPr/>
        </p:nvPicPr>
        <p:blipFill>
          <a:blip r:embed="rId3" cstate="print">
            <a:lum bright="1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2" y="201203"/>
            <a:ext cx="1659048" cy="873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AD92576-BCE8-14D9-43F8-04FBDCD3E61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005" y="76006"/>
            <a:ext cx="2289124" cy="99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684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B4D8CE1EFBF3043913F0FA4E01C3864" ma:contentTypeVersion="13" ma:contentTypeDescription="Crear nuevo documento." ma:contentTypeScope="" ma:versionID="44d4e22f168c0c00d37a0ef256eefa78">
  <xsd:schema xmlns:xsd="http://www.w3.org/2001/XMLSchema" xmlns:xs="http://www.w3.org/2001/XMLSchema" xmlns:p="http://schemas.microsoft.com/office/2006/metadata/properties" xmlns:ns2="12a6ba07-b4a2-4a65-a3a0-35e1c295977c" xmlns:ns3="c20d6e91-a8b8-473c-a435-2a951e11d49a" targetNamespace="http://schemas.microsoft.com/office/2006/metadata/properties" ma:root="true" ma:fieldsID="6e6c003d1aec7c92fd20c06f924d7583" ns2:_="" ns3:_="">
    <xsd:import namespace="12a6ba07-b4a2-4a65-a3a0-35e1c295977c"/>
    <xsd:import namespace="c20d6e91-a8b8-473c-a435-2a951e11d49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a6ba07-b4a2-4a65-a3a0-35e1c29597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Id. de documento" ma:description="El valor del identificador de documento asignado a este elemento." ma:indexed="true" ma:internalName="_dlc_DocId" ma:readOnly="true">
      <xsd:simpleType>
        <xsd:restriction base="dms:Text"/>
      </xsd:simpleType>
    </xsd:element>
    <xsd:element name="_dlc_DocIdUrl" ma:index="9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1560d5ec-f094-4f2f-a6f3-d225f7c74666}" ma:internalName="TaxCatchAll" ma:showField="CatchAllData" ma:web="12a6ba07-b4a2-4a65-a3a0-35e1c29597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d6e91-a8b8-473c-a435-2a951e11d4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Etiquetas de imagen" ma:readOnly="false" ma:fieldId="{5cf76f15-5ced-4ddc-b409-7134ff3c332f}" ma:taxonomyMulti="true" ma:sspId="0de334c4-0662-469b-9b99-c96eb32deb4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20d6e91-a8b8-473c-a435-2a951e11d49a">
      <Terms xmlns="http://schemas.microsoft.com/office/infopath/2007/PartnerControls"/>
    </lcf76f155ced4ddcb4097134ff3c332f>
    <TaxCatchAll xmlns="12a6ba07-b4a2-4a65-a3a0-35e1c295977c" xsi:nil="true"/>
    <_dlc_DocId xmlns="12a6ba07-b4a2-4a65-a3a0-35e1c295977c">2UV5ZSWUC2WN-2123739905-56646</_dlc_DocId>
    <_dlc_DocIdUrl xmlns="12a6ba07-b4a2-4a65-a3a0-35e1c295977c">
      <Url>https://fundacionuvaes.sharepoint.com/sites/DOCUMENTACIONINNOVACION/_layouts/15/DocIdRedir.aspx?ID=2UV5ZSWUC2WN-2123739905-56646</Url>
      <Description>2UV5ZSWUC2WN-2123739905-56646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426899-66A5-4267-B66F-0C05D37A99C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098F8B3-262A-4643-BB21-E4F47E8E6B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a6ba07-b4a2-4a65-a3a0-35e1c295977c"/>
    <ds:schemaRef ds:uri="c20d6e91-a8b8-473c-a435-2a951e11d4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614512-7E8D-4B46-AC6C-75B40827D1B8}">
  <ds:schemaRefs>
    <ds:schemaRef ds:uri="http://schemas.microsoft.com/office/2006/metadata/properties"/>
    <ds:schemaRef ds:uri="http://schemas.microsoft.com/office/infopath/2007/PartnerControls"/>
    <ds:schemaRef ds:uri="c20d6e91-a8b8-473c-a435-2a951e11d49a"/>
    <ds:schemaRef ds:uri="12a6ba07-b4a2-4a65-a3a0-35e1c295977c"/>
  </ds:schemaRefs>
</ds:datastoreItem>
</file>

<file path=customXml/itemProps4.xml><?xml version="1.0" encoding="utf-8"?>
<ds:datastoreItem xmlns:ds="http://schemas.openxmlformats.org/officeDocument/2006/customXml" ds:itemID="{2A34A7B5-0D61-4F60-A2DF-4E2EAFB92C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1001</Words>
  <Application>Microsoft Office PowerPoint</Application>
  <PresentationFormat>Panorámica</PresentationFormat>
  <Paragraphs>116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Franklin Gothic Book</vt:lpstr>
      <vt:lpstr>Times New Roman</vt:lpstr>
      <vt:lpstr>Tema de Office</vt:lpstr>
      <vt:lpstr>Guía práctica para cumplimentación de Anexos en la aplicación del Art.60 de la LOSU</vt:lpstr>
      <vt:lpstr>1. Declaración de director/es</vt:lpstr>
      <vt:lpstr>2-Declaración de la parte contratante</vt:lpstr>
      <vt:lpstr>3-Contrato y confidencialidad</vt:lpstr>
      <vt:lpstr>4-Declaración de participantes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TRISTAN GAGO</dc:creator>
  <cp:lastModifiedBy>RUBEN CARAMAZANA GIL</cp:lastModifiedBy>
  <cp:revision>204</cp:revision>
  <dcterms:created xsi:type="dcterms:W3CDTF">2026-01-21T13:45:08Z</dcterms:created>
  <dcterms:modified xsi:type="dcterms:W3CDTF">2026-02-24T08:49:53Z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0x0101006B4D8CE1EFBF3043913F0FA4E01C3864</vt:lpwstr>
  </property>
  <property fmtid="{D5CDD505-2E9C-101B-9397-08002B2CF9AE}" pid="3" name="_dlc_DocIdItemGuid">
    <vt:lpwstr>28fb8d09-ba1b-4b51-9032-84cb4a7d6e35</vt:lpwstr>
  </property>
  <property fmtid="{D5CDD505-2E9C-101B-9397-08002B2CF9AE}" pid="4" name="MediaServiceImageTags">
    <vt:lpwstr/>
  </property>
</Properties>
</file>