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61" r:id="rId8"/>
    <p:sldId id="262" r:id="rId9"/>
    <p:sldId id="263" r:id="rId10"/>
    <p:sldId id="264"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A2ADC4-D9A0-2B55-ACFB-519C39DF1B08}" v="500" dt="2026-02-23T12:33:07.940"/>
    <p1510:client id="{AE55D464-BB05-9F9E-54FA-ED0084DBE09A}" v="211" dt="2026-02-23T11:32:27.484"/>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TRISTAN GAGO" userId="S::dtristang@fundacion.uva.es::aa3f5b44-95a2-433f-bf4e-b7c9c3a0ab3e" providerId="AD" clId="Web-{AE55D464-BB05-9F9E-54FA-ED0084DBE09A}"/>
    <pc:docChg chg="modSld">
      <pc:chgData name="DAVID TRISTAN GAGO" userId="S::dtristang@fundacion.uva.es::aa3f5b44-95a2-433f-bf4e-b7c9c3a0ab3e" providerId="AD" clId="Web-{AE55D464-BB05-9F9E-54FA-ED0084DBE09A}" dt="2026-02-23T11:32:27.484" v="112" actId="20577"/>
      <pc:docMkLst>
        <pc:docMk/>
      </pc:docMkLst>
      <pc:sldChg chg="modSp">
        <pc:chgData name="DAVID TRISTAN GAGO" userId="S::dtristang@fundacion.uva.es::aa3f5b44-95a2-433f-bf4e-b7c9c3a0ab3e" providerId="AD" clId="Web-{AE55D464-BB05-9F9E-54FA-ED0084DBE09A}" dt="2026-02-23T11:29:24.467" v="2" actId="20577"/>
        <pc:sldMkLst>
          <pc:docMk/>
          <pc:sldMk cId="1012176829" sldId="256"/>
        </pc:sldMkLst>
        <pc:spChg chg="mod">
          <ac:chgData name="DAVID TRISTAN GAGO" userId="S::dtristang@fundacion.uva.es::aa3f5b44-95a2-433f-bf4e-b7c9c3a0ab3e" providerId="AD" clId="Web-{AE55D464-BB05-9F9E-54FA-ED0084DBE09A}" dt="2026-02-23T11:29:24.467" v="2" actId="20577"/>
          <ac:spMkLst>
            <pc:docMk/>
            <pc:sldMk cId="1012176829" sldId="256"/>
            <ac:spMk id="2" creationId="{38560E2D-91B9-B9AA-1714-AABF473F7240}"/>
          </ac:spMkLst>
        </pc:spChg>
      </pc:sldChg>
      <pc:sldChg chg="addSp modSp">
        <pc:chgData name="DAVID TRISTAN GAGO" userId="S::dtristang@fundacion.uva.es::aa3f5b44-95a2-433f-bf4e-b7c9c3a0ab3e" providerId="AD" clId="Web-{AE55D464-BB05-9F9E-54FA-ED0084DBE09A}" dt="2026-02-23T11:32:27.484" v="112" actId="20577"/>
        <pc:sldMkLst>
          <pc:docMk/>
          <pc:sldMk cId="3332267931" sldId="257"/>
        </pc:sldMkLst>
        <pc:spChg chg="add mod">
          <ac:chgData name="DAVID TRISTAN GAGO" userId="S::dtristang@fundacion.uva.es::aa3f5b44-95a2-433f-bf4e-b7c9c3a0ab3e" providerId="AD" clId="Web-{AE55D464-BB05-9F9E-54FA-ED0084DBE09A}" dt="2026-02-23T11:32:27.484" v="112" actId="20577"/>
          <ac:spMkLst>
            <pc:docMk/>
            <pc:sldMk cId="3332267931" sldId="257"/>
            <ac:spMk id="2" creationId="{0C4C0264-69CD-8010-41E4-76ADD2727023}"/>
          </ac:spMkLst>
        </pc:spChg>
        <pc:spChg chg="mod">
          <ac:chgData name="DAVID TRISTAN GAGO" userId="S::dtristang@fundacion.uva.es::aa3f5b44-95a2-433f-bf4e-b7c9c3a0ab3e" providerId="AD" clId="Web-{AE55D464-BB05-9F9E-54FA-ED0084DBE09A}" dt="2026-02-23T11:31:56.765" v="89" actId="1076"/>
          <ac:spMkLst>
            <pc:docMk/>
            <pc:sldMk cId="3332267931" sldId="257"/>
            <ac:spMk id="16" creationId="{5E6FA8E9-916C-C987-7CA6-65204725640A}"/>
          </ac:spMkLst>
        </pc:spChg>
      </pc:sldChg>
    </pc:docChg>
  </pc:docChgLst>
  <pc:docChgLst>
    <pc:chgData name="DAVID TRISTAN GAGO" userId="S::dtristang@fundacion.uva.es::aa3f5b44-95a2-433f-bf4e-b7c9c3a0ab3e" providerId="AD" clId="Web-{5BA2ADC4-D9A0-2B55-ACFB-519C39DF1B08}"/>
    <pc:docChg chg="modSld">
      <pc:chgData name="DAVID TRISTAN GAGO" userId="S::dtristang@fundacion.uva.es::aa3f5b44-95a2-433f-bf4e-b7c9c3a0ab3e" providerId="AD" clId="Web-{5BA2ADC4-D9A0-2B55-ACFB-519C39DF1B08}" dt="2026-02-23T12:33:05.471" v="281" actId="20577"/>
      <pc:docMkLst>
        <pc:docMk/>
      </pc:docMkLst>
      <pc:sldChg chg="modSp">
        <pc:chgData name="DAVID TRISTAN GAGO" userId="S::dtristang@fundacion.uva.es::aa3f5b44-95a2-433f-bf4e-b7c9c3a0ab3e" providerId="AD" clId="Web-{5BA2ADC4-D9A0-2B55-ACFB-519C39DF1B08}" dt="2026-02-23T11:56:56.804" v="118" actId="20577"/>
        <pc:sldMkLst>
          <pc:docMk/>
          <pc:sldMk cId="3332267931" sldId="257"/>
        </pc:sldMkLst>
        <pc:spChg chg="mod">
          <ac:chgData name="DAVID TRISTAN GAGO" userId="S::dtristang@fundacion.uva.es::aa3f5b44-95a2-433f-bf4e-b7c9c3a0ab3e" providerId="AD" clId="Web-{5BA2ADC4-D9A0-2B55-ACFB-519C39DF1B08}" dt="2026-02-23T11:56:56.804" v="118" actId="20577"/>
          <ac:spMkLst>
            <pc:docMk/>
            <pc:sldMk cId="3332267931" sldId="257"/>
            <ac:spMk id="2" creationId="{0C4C0264-69CD-8010-41E4-76ADD2727023}"/>
          </ac:spMkLst>
        </pc:spChg>
        <pc:spChg chg="mod">
          <ac:chgData name="DAVID TRISTAN GAGO" userId="S::dtristang@fundacion.uva.es::aa3f5b44-95a2-433f-bf4e-b7c9c3a0ab3e" providerId="AD" clId="Web-{5BA2ADC4-D9A0-2B55-ACFB-519C39DF1B08}" dt="2026-02-23T11:54:07.921" v="21" actId="1076"/>
          <ac:spMkLst>
            <pc:docMk/>
            <pc:sldMk cId="3332267931" sldId="257"/>
            <ac:spMk id="16" creationId="{5E6FA8E9-916C-C987-7CA6-65204725640A}"/>
          </ac:spMkLst>
        </pc:spChg>
      </pc:sldChg>
      <pc:sldChg chg="addSp modSp">
        <pc:chgData name="DAVID TRISTAN GAGO" userId="S::dtristang@fundacion.uva.es::aa3f5b44-95a2-433f-bf4e-b7c9c3a0ab3e" providerId="AD" clId="Web-{5BA2ADC4-D9A0-2B55-ACFB-519C39DF1B08}" dt="2026-02-23T12:31:34.979" v="253" actId="20577"/>
        <pc:sldMkLst>
          <pc:docMk/>
          <pc:sldMk cId="439949908" sldId="261"/>
        </pc:sldMkLst>
        <pc:spChg chg="add mod">
          <ac:chgData name="DAVID TRISTAN GAGO" userId="S::dtristang@fundacion.uva.es::aa3f5b44-95a2-433f-bf4e-b7c9c3a0ab3e" providerId="AD" clId="Web-{5BA2ADC4-D9A0-2B55-ACFB-519C39DF1B08}" dt="2026-02-23T12:31:34.979" v="253" actId="20577"/>
          <ac:spMkLst>
            <pc:docMk/>
            <pc:sldMk cId="439949908" sldId="261"/>
            <ac:spMk id="7" creationId="{64C31746-1146-D19E-515F-5C5DFCF84A62}"/>
          </ac:spMkLst>
        </pc:spChg>
        <pc:spChg chg="mod">
          <ac:chgData name="DAVID TRISTAN GAGO" userId="S::dtristang@fundacion.uva.es::aa3f5b44-95a2-433f-bf4e-b7c9c3a0ab3e" providerId="AD" clId="Web-{5BA2ADC4-D9A0-2B55-ACFB-519C39DF1B08}" dt="2026-02-23T11:58:07.639" v="136" actId="1076"/>
          <ac:spMkLst>
            <pc:docMk/>
            <pc:sldMk cId="439949908" sldId="261"/>
            <ac:spMk id="12" creationId="{9078F0B6-8F5E-7CDF-F648-70306BD23AE4}"/>
          </ac:spMkLst>
        </pc:spChg>
        <pc:spChg chg="mod">
          <ac:chgData name="DAVID TRISTAN GAGO" userId="S::dtristang@fundacion.uva.es::aa3f5b44-95a2-433f-bf4e-b7c9c3a0ab3e" providerId="AD" clId="Web-{5BA2ADC4-D9A0-2B55-ACFB-519C39DF1B08}" dt="2026-02-23T11:58:41.455" v="197" actId="20577"/>
          <ac:spMkLst>
            <pc:docMk/>
            <pc:sldMk cId="439949908" sldId="261"/>
            <ac:spMk id="29" creationId="{46424FCF-5550-B914-F298-7B2F8D14DA48}"/>
          </ac:spMkLst>
        </pc:spChg>
        <pc:cxnChg chg="mod">
          <ac:chgData name="DAVID TRISTAN GAGO" userId="S::dtristang@fundacion.uva.es::aa3f5b44-95a2-433f-bf4e-b7c9c3a0ab3e" providerId="AD" clId="Web-{5BA2ADC4-D9A0-2B55-ACFB-519C39DF1B08}" dt="2026-02-23T11:58:12.124" v="137" actId="14100"/>
          <ac:cxnSpMkLst>
            <pc:docMk/>
            <pc:sldMk cId="439949908" sldId="261"/>
            <ac:cxnSpMk id="8" creationId="{9C942771-0316-8918-65AA-9FA50A160B51}"/>
          </ac:cxnSpMkLst>
        </pc:cxnChg>
      </pc:sldChg>
      <pc:sldChg chg="addSp modSp">
        <pc:chgData name="DAVID TRISTAN GAGO" userId="S::dtristang@fundacion.uva.es::aa3f5b44-95a2-433f-bf4e-b7c9c3a0ab3e" providerId="AD" clId="Web-{5BA2ADC4-D9A0-2B55-ACFB-519C39DF1B08}" dt="2026-02-23T12:30:37.207" v="209" actId="1076"/>
        <pc:sldMkLst>
          <pc:docMk/>
          <pc:sldMk cId="2229016823" sldId="262"/>
        </pc:sldMkLst>
        <pc:spChg chg="add mod">
          <ac:chgData name="DAVID TRISTAN GAGO" userId="S::dtristang@fundacion.uva.es::aa3f5b44-95a2-433f-bf4e-b7c9c3a0ab3e" providerId="AD" clId="Web-{5BA2ADC4-D9A0-2B55-ACFB-519C39DF1B08}" dt="2026-02-23T12:30:37.207" v="209" actId="1076"/>
          <ac:spMkLst>
            <pc:docMk/>
            <pc:sldMk cId="2229016823" sldId="262"/>
            <ac:spMk id="2" creationId="{0B476BEE-E8AA-8426-39AE-890C46F25273}"/>
          </ac:spMkLst>
        </pc:spChg>
      </pc:sldChg>
      <pc:sldChg chg="modSp">
        <pc:chgData name="DAVID TRISTAN GAGO" userId="S::dtristang@fundacion.uva.es::aa3f5b44-95a2-433f-bf4e-b7c9c3a0ab3e" providerId="AD" clId="Web-{5BA2ADC4-D9A0-2B55-ACFB-519C39DF1B08}" dt="2026-02-23T12:33:05.471" v="281" actId="20577"/>
        <pc:sldMkLst>
          <pc:docMk/>
          <pc:sldMk cId="2413716091" sldId="264"/>
        </pc:sldMkLst>
        <pc:spChg chg="mod">
          <ac:chgData name="DAVID TRISTAN GAGO" userId="S::dtristang@fundacion.uva.es::aa3f5b44-95a2-433f-bf4e-b7c9c3a0ab3e" providerId="AD" clId="Web-{5BA2ADC4-D9A0-2B55-ACFB-519C39DF1B08}" dt="2026-02-23T12:33:05.471" v="281" actId="20577"/>
          <ac:spMkLst>
            <pc:docMk/>
            <pc:sldMk cId="2413716091" sldId="264"/>
            <ac:spMk id="20" creationId="{0E7EE43F-9E59-80EB-95D9-9F794DE5BB57}"/>
          </ac:spMkLst>
        </pc:spChg>
        <pc:cxnChg chg="mod">
          <ac:chgData name="DAVID TRISTAN GAGO" userId="S::dtristang@fundacion.uva.es::aa3f5b44-95a2-433f-bf4e-b7c9c3a0ab3e" providerId="AD" clId="Web-{5BA2ADC4-D9A0-2B55-ACFB-519C39DF1B08}" dt="2026-02-23T12:32:55.674" v="255" actId="20577"/>
          <ac:cxnSpMkLst>
            <pc:docMk/>
            <pc:sldMk cId="2413716091" sldId="264"/>
            <ac:cxnSpMk id="19" creationId="{73AE3AC9-5E56-256A-5C20-B47E62BDBCD7}"/>
          </ac:cxnSpMkLst>
        </pc:cxnChg>
      </pc:sldChg>
    </pc:docChg>
  </pc:docChgLst>
  <pc:docChgLst>
    <pc:chgData name="DAVID TRISTAN GAGO" userId="S::dtristang@fundacion.uva.es::aa3f5b44-95a2-433f-bf4e-b7c9c3a0ab3e" providerId="AD" clId="Web-{42770C5D-C6D9-CD21-F83D-A88CB9487697}"/>
    <pc:docChg chg="modSld">
      <pc:chgData name="DAVID TRISTAN GAGO" userId="S::dtristang@fundacion.uva.es::aa3f5b44-95a2-433f-bf4e-b7c9c3a0ab3e" providerId="AD" clId="Web-{42770C5D-C6D9-CD21-F83D-A88CB9487697}" dt="2026-02-19T14:49:13.418" v="0" actId="1076"/>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9DBCFA-3DC6-8DD8-5D42-7BC24D78BF4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1E1CCAB2-ED9E-7FE2-FC3E-A90E434508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254E5027-8BB1-CE7C-6564-BAA612941FF4}"/>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5" name="Marcador de pie de página 4">
            <a:extLst>
              <a:ext uri="{FF2B5EF4-FFF2-40B4-BE49-F238E27FC236}">
                <a16:creationId xmlns:a16="http://schemas.microsoft.com/office/drawing/2014/main" id="{3E748CD9-C8C9-E354-3E25-2983D9FA356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9E06E41-7053-145C-7731-3D1388ABFF14}"/>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1087503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29762C-EAE4-6C26-CA7E-6422668F87BB}"/>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59C5F03B-9447-DF73-66A8-84971C4D3B0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90AFAB4-2D9D-B4D0-82B9-23EA8D2960D7}"/>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5" name="Marcador de pie de página 4">
            <a:extLst>
              <a:ext uri="{FF2B5EF4-FFF2-40B4-BE49-F238E27FC236}">
                <a16:creationId xmlns:a16="http://schemas.microsoft.com/office/drawing/2014/main" id="{7997EE0B-27C7-309D-F5BE-E93A330ABA0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F626012-B100-5701-6441-28744AD6CAA6}"/>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30446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2D66386-29A0-F799-E6F6-F3493A74D5D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073790C-9269-5DBB-ADDA-87BDEE92640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A1D4448-7F54-E03E-CFD9-99BCDCB3C7DF}"/>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5" name="Marcador de pie de página 4">
            <a:extLst>
              <a:ext uri="{FF2B5EF4-FFF2-40B4-BE49-F238E27FC236}">
                <a16:creationId xmlns:a16="http://schemas.microsoft.com/office/drawing/2014/main" id="{26775329-1A4B-97C3-57A0-82170951816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9D707D4-C8E8-F8F2-5ED8-71511836434F}"/>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2401731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EB9518-576E-9164-065C-BD24AD317F23}"/>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A34B12D-357F-2145-0F85-3BDE81EA92C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EDAC490-1225-C61A-BCB3-ECC9C14579FF}"/>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5" name="Marcador de pie de página 4">
            <a:extLst>
              <a:ext uri="{FF2B5EF4-FFF2-40B4-BE49-F238E27FC236}">
                <a16:creationId xmlns:a16="http://schemas.microsoft.com/office/drawing/2014/main" id="{5D229DA4-156A-8316-1D98-43E0273CFE0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21AD104-4A5A-9EE1-9351-4B3EE03B5A94}"/>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202539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7EAE2A-86A4-9491-AE9E-E24EF4C67BD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FDA0E7FE-5601-7993-F985-270E15D61F5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98AFE54-31D3-CAFF-FA2C-2817ED78AAD3}"/>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5" name="Marcador de pie de página 4">
            <a:extLst>
              <a:ext uri="{FF2B5EF4-FFF2-40B4-BE49-F238E27FC236}">
                <a16:creationId xmlns:a16="http://schemas.microsoft.com/office/drawing/2014/main" id="{82484AA8-0E70-6321-096F-EFEF4487F93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BE99A10-FAD2-1B75-23A5-B9F713326603}"/>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3402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314BF6-7BBE-0F15-C2EB-7D3D8983E7B2}"/>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6DC490A-BA25-F0F9-9BEE-B899394D180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E2F00786-6E18-426F-882C-04FB94E53A0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3F9DDA55-046A-422C-A3CB-994F23FD8F8B}"/>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6" name="Marcador de pie de página 5">
            <a:extLst>
              <a:ext uri="{FF2B5EF4-FFF2-40B4-BE49-F238E27FC236}">
                <a16:creationId xmlns:a16="http://schemas.microsoft.com/office/drawing/2014/main" id="{AFBC67A4-F2A8-E6FA-083F-98907011D75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D8857BB-78C2-CEAF-12F2-F5D993428515}"/>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2083642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434FFB-0674-0257-F171-5C2217EB78F5}"/>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4778018-0601-31EB-2E03-DFC50F233F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CC91EEB-DE42-690D-F181-A6A4C11D473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4F5F8C60-9666-BCD9-B73E-4CBA52698E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56EC2E7-6DCC-874B-0DA6-70BF186E62D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85BFE929-7BA4-BF04-7FE2-BE8D269385FC}"/>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8" name="Marcador de pie de página 7">
            <a:extLst>
              <a:ext uri="{FF2B5EF4-FFF2-40B4-BE49-F238E27FC236}">
                <a16:creationId xmlns:a16="http://schemas.microsoft.com/office/drawing/2014/main" id="{F7817CA3-807D-8DEB-01CB-E4A7DC262DCA}"/>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47B50099-A419-3876-F8D9-FD3579B9B1DD}"/>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3799785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A214B-9334-CB25-CBAE-C13652629B77}"/>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B2D29245-2CF2-68E5-B420-07C123FE872F}"/>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4" name="Marcador de pie de página 3">
            <a:extLst>
              <a:ext uri="{FF2B5EF4-FFF2-40B4-BE49-F238E27FC236}">
                <a16:creationId xmlns:a16="http://schemas.microsoft.com/office/drawing/2014/main" id="{784C8DB7-CD02-9764-98DD-C98669E9F457}"/>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65BF6093-F40F-F6CA-6E4B-A9CE37921827}"/>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1399866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06575B9-F64F-8283-40C6-0DFD855B5940}"/>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3" name="Marcador de pie de página 2">
            <a:extLst>
              <a:ext uri="{FF2B5EF4-FFF2-40B4-BE49-F238E27FC236}">
                <a16:creationId xmlns:a16="http://schemas.microsoft.com/office/drawing/2014/main" id="{EF4C1535-E766-6CD9-8A2F-882376B6F4FB}"/>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AD4C7380-ED3B-3128-03C8-84196A00A150}"/>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1209190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35538B-5DE0-EEAD-8AE3-934A1846760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7664408-B724-A8C2-C79A-7775A90533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53FFB330-DA5F-D285-F26E-B9F5CEF89F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44DF628-FB69-FBCA-EC19-2CBA845753C9}"/>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6" name="Marcador de pie de página 5">
            <a:extLst>
              <a:ext uri="{FF2B5EF4-FFF2-40B4-BE49-F238E27FC236}">
                <a16:creationId xmlns:a16="http://schemas.microsoft.com/office/drawing/2014/main" id="{4BE77487-D838-DAC6-5AB7-1865A513E8B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71ED5E1C-6E80-F2B8-1D54-356A2F24D2A0}"/>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3146944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280F3C-7668-6334-CA5E-9A7842E8DBF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C30B01CE-FB35-9819-2C00-4AAD377D06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66C216F1-2F3A-F581-B301-A06EE09A45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61923D7-891D-A7AE-1F57-A466CF236EBB}"/>
              </a:ext>
            </a:extLst>
          </p:cNvPr>
          <p:cNvSpPr>
            <a:spLocks noGrp="1"/>
          </p:cNvSpPr>
          <p:nvPr>
            <p:ph type="dt" sz="half" idx="10"/>
          </p:nvPr>
        </p:nvSpPr>
        <p:spPr/>
        <p:txBody>
          <a:bodyPr/>
          <a:lstStyle/>
          <a:p>
            <a:fld id="{9AD2C430-A989-4A8A-AA9F-F462534F15EC}" type="datetimeFigureOut">
              <a:rPr lang="es-ES" smtClean="0"/>
              <a:t>24/02/2026</a:t>
            </a:fld>
            <a:endParaRPr lang="es-ES"/>
          </a:p>
        </p:txBody>
      </p:sp>
      <p:sp>
        <p:nvSpPr>
          <p:cNvPr id="6" name="Marcador de pie de página 5">
            <a:extLst>
              <a:ext uri="{FF2B5EF4-FFF2-40B4-BE49-F238E27FC236}">
                <a16:creationId xmlns:a16="http://schemas.microsoft.com/office/drawing/2014/main" id="{B3ADE831-EE59-1F82-E503-3D49CBF0410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5A532A7-855B-0914-051C-E1DC5BEA24C9}"/>
              </a:ext>
            </a:extLst>
          </p:cNvPr>
          <p:cNvSpPr>
            <a:spLocks noGrp="1"/>
          </p:cNvSpPr>
          <p:nvPr>
            <p:ph type="sldNum" sz="quarter" idx="12"/>
          </p:nvPr>
        </p:nvSpPr>
        <p:spPr/>
        <p:txBody>
          <a:bodyPr/>
          <a:lstStyle/>
          <a:p>
            <a:fld id="{8EA668E6-A931-4A19-90F0-3EF10F2AD98F}" type="slidenum">
              <a:rPr lang="es-ES" smtClean="0"/>
              <a:t>‹Nº›</a:t>
            </a:fld>
            <a:endParaRPr lang="es-ES"/>
          </a:p>
        </p:txBody>
      </p:sp>
    </p:spTree>
    <p:extLst>
      <p:ext uri="{BB962C8B-B14F-4D97-AF65-F5344CB8AC3E}">
        <p14:creationId xmlns:p14="http://schemas.microsoft.com/office/powerpoint/2010/main" val="3153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C40C53B-A6F8-83D6-D6B1-8219E5EE1D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548148A-2BF6-E786-E31F-BF770882EF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E088B9B-5160-E246-3A09-CA233B25D7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D2C430-A989-4A8A-AA9F-F462534F15EC}" type="datetimeFigureOut">
              <a:rPr lang="es-ES" smtClean="0"/>
              <a:t>24/02/2026</a:t>
            </a:fld>
            <a:endParaRPr lang="es-ES"/>
          </a:p>
        </p:txBody>
      </p:sp>
      <p:sp>
        <p:nvSpPr>
          <p:cNvPr id="5" name="Marcador de pie de página 4">
            <a:extLst>
              <a:ext uri="{FF2B5EF4-FFF2-40B4-BE49-F238E27FC236}">
                <a16:creationId xmlns:a16="http://schemas.microsoft.com/office/drawing/2014/main" id="{D7FA4F41-139B-D3AB-9C30-87DB43BF9B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6E75C476-9B9E-DF8C-4B79-379A67559C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EA668E6-A931-4A19-90F0-3EF10F2AD98F}" type="slidenum">
              <a:rPr lang="es-ES" smtClean="0"/>
              <a:t>‹Nº›</a:t>
            </a:fld>
            <a:endParaRPr lang="es-ES"/>
          </a:p>
        </p:txBody>
      </p:sp>
    </p:spTree>
    <p:extLst>
      <p:ext uri="{BB962C8B-B14F-4D97-AF65-F5344CB8AC3E}">
        <p14:creationId xmlns:p14="http://schemas.microsoft.com/office/powerpoint/2010/main" val="2478751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fundacion.uva.es/wp-content/uploads/2025/10/FAQ_ART.-60-v2.pdf" TargetMode="Externa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560E2D-91B9-B9AA-1714-AABF473F7240}"/>
              </a:ext>
            </a:extLst>
          </p:cNvPr>
          <p:cNvSpPr>
            <a:spLocks noGrp="1"/>
          </p:cNvSpPr>
          <p:nvPr>
            <p:ph type="ctrTitle"/>
          </p:nvPr>
        </p:nvSpPr>
        <p:spPr>
          <a:xfrm>
            <a:off x="1524000" y="2349343"/>
            <a:ext cx="9144000" cy="2387600"/>
          </a:xfrm>
        </p:spPr>
        <p:txBody>
          <a:bodyPr>
            <a:normAutofit fontScale="90000"/>
          </a:bodyPr>
          <a:lstStyle/>
          <a:p>
            <a:r>
              <a:rPr lang="es-ES" dirty="0"/>
              <a:t>Guía práctica para cumplimentación de Anexos en la aplicación </a:t>
            </a:r>
            <a:r>
              <a:rPr lang="es-ES"/>
              <a:t>del Art.60 de la </a:t>
            </a:r>
            <a:r>
              <a:rPr lang="es-ES" dirty="0"/>
              <a:t>LOSU</a:t>
            </a:r>
          </a:p>
        </p:txBody>
      </p:sp>
      <p:sp>
        <p:nvSpPr>
          <p:cNvPr id="3" name="Subtítulo 2">
            <a:extLst>
              <a:ext uri="{FF2B5EF4-FFF2-40B4-BE49-F238E27FC236}">
                <a16:creationId xmlns:a16="http://schemas.microsoft.com/office/drawing/2014/main" id="{E8ECB40C-AED9-8646-9EBC-FDC23765D37D}"/>
              </a:ext>
            </a:extLst>
          </p:cNvPr>
          <p:cNvSpPr>
            <a:spLocks noGrp="1"/>
          </p:cNvSpPr>
          <p:nvPr>
            <p:ph type="subTitle" idx="1"/>
          </p:nvPr>
        </p:nvSpPr>
        <p:spPr>
          <a:xfrm>
            <a:off x="1524000" y="4907756"/>
            <a:ext cx="9144000" cy="1655762"/>
          </a:xfrm>
        </p:spPr>
        <p:txBody>
          <a:bodyPr/>
          <a:lstStyle/>
          <a:p>
            <a:r>
              <a:rPr lang="es-ES" sz="5400" dirty="0">
                <a:solidFill>
                  <a:srgbClr val="FF0000"/>
                </a:solidFill>
                <a:latin typeface="+mj-lt"/>
                <a:ea typeface="+mj-ea"/>
                <a:cs typeface="+mj-cs"/>
              </a:rPr>
              <a:t>ANEXO IV- Presupuesto</a:t>
            </a:r>
          </a:p>
        </p:txBody>
      </p:sp>
      <p:pic>
        <p:nvPicPr>
          <p:cNvPr id="4" name="Imagen 3">
            <a:extLst>
              <a:ext uri="{FF2B5EF4-FFF2-40B4-BE49-F238E27FC236}">
                <a16:creationId xmlns:a16="http://schemas.microsoft.com/office/drawing/2014/main" id="{B9861091-4B52-4A21-84D3-521A90B1E0B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46347" y="432042"/>
            <a:ext cx="2289124" cy="998857"/>
          </a:xfrm>
          <a:prstGeom prst="rect">
            <a:avLst/>
          </a:prstGeom>
        </p:spPr>
      </p:pic>
      <p:pic>
        <p:nvPicPr>
          <p:cNvPr id="5" name="Imagen 4" descr="Cuatricomia_Blanco">
            <a:extLst>
              <a:ext uri="{FF2B5EF4-FFF2-40B4-BE49-F238E27FC236}">
                <a16:creationId xmlns:a16="http://schemas.microsoft.com/office/drawing/2014/main" id="{EE78F641-56CB-404F-A329-4336EEF2A886}"/>
              </a:ext>
            </a:extLst>
          </p:cNvPr>
          <p:cNvPicPr/>
          <p:nvPr/>
        </p:nvPicPr>
        <p:blipFill>
          <a:blip r:embed="rId3" cstate="print">
            <a:lum bright="12000" contrast="18000"/>
            <a:extLst>
              <a:ext uri="{28A0092B-C50C-407E-A947-70E740481C1C}">
                <a14:useLocalDpi xmlns:a14="http://schemas.microsoft.com/office/drawing/2010/main" val="0"/>
              </a:ext>
            </a:extLst>
          </a:blip>
          <a:srcRect/>
          <a:stretch>
            <a:fillRect/>
          </a:stretch>
        </p:blipFill>
        <p:spPr bwMode="auto">
          <a:xfrm>
            <a:off x="1045312" y="432042"/>
            <a:ext cx="1979930" cy="1169670"/>
          </a:xfrm>
          <a:prstGeom prst="rect">
            <a:avLst/>
          </a:prstGeom>
          <a:noFill/>
          <a:ln>
            <a:noFill/>
          </a:ln>
        </p:spPr>
      </p:pic>
    </p:spTree>
    <p:extLst>
      <p:ext uri="{BB962C8B-B14F-4D97-AF65-F5344CB8AC3E}">
        <p14:creationId xmlns:p14="http://schemas.microsoft.com/office/powerpoint/2010/main" val="1012176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B2BA4EF6-6518-8056-295D-146B04F10A86}"/>
              </a:ext>
            </a:extLst>
          </p:cNvPr>
          <p:cNvSpPr>
            <a:spLocks noGrp="1"/>
          </p:cNvSpPr>
          <p:nvPr>
            <p:ph type="title"/>
          </p:nvPr>
        </p:nvSpPr>
        <p:spPr>
          <a:xfrm>
            <a:off x="2573541" y="366592"/>
            <a:ext cx="7319789" cy="923093"/>
          </a:xfrm>
        </p:spPr>
        <p:txBody>
          <a:bodyPr/>
          <a:lstStyle/>
          <a:p>
            <a:r>
              <a:rPr lang="es-ES" dirty="0"/>
              <a:t>1. INGRESOS</a:t>
            </a:r>
          </a:p>
        </p:txBody>
      </p:sp>
      <p:sp>
        <p:nvSpPr>
          <p:cNvPr id="16" name="Marcador de contenido 15">
            <a:extLst>
              <a:ext uri="{FF2B5EF4-FFF2-40B4-BE49-F238E27FC236}">
                <a16:creationId xmlns:a16="http://schemas.microsoft.com/office/drawing/2014/main" id="{5E6FA8E9-916C-C987-7CA6-65204725640A}"/>
              </a:ext>
            </a:extLst>
          </p:cNvPr>
          <p:cNvSpPr>
            <a:spLocks noGrp="1"/>
          </p:cNvSpPr>
          <p:nvPr>
            <p:ph idx="1"/>
          </p:nvPr>
        </p:nvSpPr>
        <p:spPr>
          <a:xfrm>
            <a:off x="503369" y="1560726"/>
            <a:ext cx="11343864" cy="302586"/>
          </a:xfrm>
        </p:spPr>
        <p:txBody>
          <a:bodyPr>
            <a:normAutofit fontScale="92500" lnSpcReduction="20000"/>
          </a:bodyPr>
          <a:lstStyle/>
          <a:p>
            <a:r>
              <a:rPr lang="es-ES" sz="1800" dirty="0"/>
              <a:t>El importe total tiene que ser coincidente con el reflejado en la memoria técnica y el Anexo II.</a:t>
            </a:r>
          </a:p>
        </p:txBody>
      </p:sp>
      <p:pic>
        <p:nvPicPr>
          <p:cNvPr id="3" name="Imagen 2" descr="Cuatricomia_Blanco">
            <a:extLst>
              <a:ext uri="{FF2B5EF4-FFF2-40B4-BE49-F238E27FC236}">
                <a16:creationId xmlns:a16="http://schemas.microsoft.com/office/drawing/2014/main" id="{04BC929F-3C21-FD7F-D185-0FFA2B55ACF6}"/>
              </a:ext>
            </a:extLst>
          </p:cNvPr>
          <p:cNvPicPr/>
          <p:nvPr/>
        </p:nvPicPr>
        <p:blipFill>
          <a:blip r:embed="rId2" cstate="print">
            <a:lum bright="12000" contrast="18000"/>
            <a:extLst>
              <a:ext uri="{28A0092B-C50C-407E-A947-70E740481C1C}">
                <a14:useLocalDpi xmlns:a14="http://schemas.microsoft.com/office/drawing/2010/main" val="0"/>
              </a:ext>
            </a:extLst>
          </a:blip>
          <a:srcRect/>
          <a:stretch>
            <a:fillRect/>
          </a:stretch>
        </p:blipFill>
        <p:spPr bwMode="auto">
          <a:xfrm>
            <a:off x="383636" y="180663"/>
            <a:ext cx="1659048" cy="873660"/>
          </a:xfrm>
          <a:prstGeom prst="rect">
            <a:avLst/>
          </a:prstGeom>
          <a:noFill/>
          <a:ln>
            <a:noFill/>
          </a:ln>
        </p:spPr>
      </p:pic>
      <p:pic>
        <p:nvPicPr>
          <p:cNvPr id="5" name="Imagen 4">
            <a:extLst>
              <a:ext uri="{FF2B5EF4-FFF2-40B4-BE49-F238E27FC236}">
                <a16:creationId xmlns:a16="http://schemas.microsoft.com/office/drawing/2014/main" id="{30A133AA-C7F4-1B14-47CE-879A3468EAF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6698" y="55466"/>
            <a:ext cx="2289124" cy="998857"/>
          </a:xfrm>
          <a:prstGeom prst="rect">
            <a:avLst/>
          </a:prstGeom>
        </p:spPr>
      </p:pic>
      <p:sp>
        <p:nvSpPr>
          <p:cNvPr id="6" name="Marcador de contenido 15">
            <a:extLst>
              <a:ext uri="{FF2B5EF4-FFF2-40B4-BE49-F238E27FC236}">
                <a16:creationId xmlns:a16="http://schemas.microsoft.com/office/drawing/2014/main" id="{A2BD318C-AD9C-6CF7-7A36-423EBD5DB8C2}"/>
              </a:ext>
            </a:extLst>
          </p:cNvPr>
          <p:cNvSpPr txBox="1">
            <a:spLocks/>
          </p:cNvSpPr>
          <p:nvPr/>
        </p:nvSpPr>
        <p:spPr>
          <a:xfrm>
            <a:off x="481082" y="1183562"/>
            <a:ext cx="11364740" cy="4312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1800" dirty="0"/>
              <a:t>NOTA: En primer lugar, para poder editar la hoja hay que empezar con si desbloqueo.</a:t>
            </a:r>
          </a:p>
        </p:txBody>
      </p:sp>
      <p:graphicFrame>
        <p:nvGraphicFramePr>
          <p:cNvPr id="9" name="Tabla 8">
            <a:extLst>
              <a:ext uri="{FF2B5EF4-FFF2-40B4-BE49-F238E27FC236}">
                <a16:creationId xmlns:a16="http://schemas.microsoft.com/office/drawing/2014/main" id="{3203012D-69E9-E58E-E934-54E0B8AF2AC4}"/>
              </a:ext>
            </a:extLst>
          </p:cNvPr>
          <p:cNvGraphicFramePr>
            <a:graphicFrameLocks noGrp="1"/>
          </p:cNvGraphicFramePr>
          <p:nvPr>
            <p:extLst>
              <p:ext uri="{D42A27DB-BD31-4B8C-83A1-F6EECF244321}">
                <p14:modId xmlns:p14="http://schemas.microsoft.com/office/powerpoint/2010/main" val="4008401326"/>
              </p:ext>
            </p:extLst>
          </p:nvPr>
        </p:nvGraphicFramePr>
        <p:xfrm>
          <a:off x="760868" y="2007107"/>
          <a:ext cx="7704123" cy="1832251"/>
        </p:xfrm>
        <a:graphic>
          <a:graphicData uri="http://schemas.openxmlformats.org/drawingml/2006/table">
            <a:tbl>
              <a:tblPr/>
              <a:tblGrid>
                <a:gridCol w="1278210">
                  <a:extLst>
                    <a:ext uri="{9D8B030D-6E8A-4147-A177-3AD203B41FA5}">
                      <a16:colId xmlns:a16="http://schemas.microsoft.com/office/drawing/2014/main" val="927936552"/>
                    </a:ext>
                  </a:extLst>
                </a:gridCol>
                <a:gridCol w="906368">
                  <a:extLst>
                    <a:ext uri="{9D8B030D-6E8A-4147-A177-3AD203B41FA5}">
                      <a16:colId xmlns:a16="http://schemas.microsoft.com/office/drawing/2014/main" val="619379266"/>
                    </a:ext>
                  </a:extLst>
                </a:gridCol>
                <a:gridCol w="1022568">
                  <a:extLst>
                    <a:ext uri="{9D8B030D-6E8A-4147-A177-3AD203B41FA5}">
                      <a16:colId xmlns:a16="http://schemas.microsoft.com/office/drawing/2014/main" val="53346103"/>
                    </a:ext>
                  </a:extLst>
                </a:gridCol>
                <a:gridCol w="1022568">
                  <a:extLst>
                    <a:ext uri="{9D8B030D-6E8A-4147-A177-3AD203B41FA5}">
                      <a16:colId xmlns:a16="http://schemas.microsoft.com/office/drawing/2014/main" val="258565413"/>
                    </a:ext>
                  </a:extLst>
                </a:gridCol>
                <a:gridCol w="1022568">
                  <a:extLst>
                    <a:ext uri="{9D8B030D-6E8A-4147-A177-3AD203B41FA5}">
                      <a16:colId xmlns:a16="http://schemas.microsoft.com/office/drawing/2014/main" val="1430165504"/>
                    </a:ext>
                  </a:extLst>
                </a:gridCol>
                <a:gridCol w="1196870">
                  <a:extLst>
                    <a:ext uri="{9D8B030D-6E8A-4147-A177-3AD203B41FA5}">
                      <a16:colId xmlns:a16="http://schemas.microsoft.com/office/drawing/2014/main" val="1498259342"/>
                    </a:ext>
                  </a:extLst>
                </a:gridCol>
                <a:gridCol w="1254971">
                  <a:extLst>
                    <a:ext uri="{9D8B030D-6E8A-4147-A177-3AD203B41FA5}">
                      <a16:colId xmlns:a16="http://schemas.microsoft.com/office/drawing/2014/main" val="490879676"/>
                    </a:ext>
                  </a:extLst>
                </a:gridCol>
              </a:tblGrid>
              <a:tr h="304238">
                <a:tc gridSpan="7">
                  <a:txBody>
                    <a:bodyPr/>
                    <a:lstStyle/>
                    <a:p>
                      <a:pPr algn="ctr" fontAlgn="b">
                        <a:buNone/>
                      </a:pPr>
                      <a:r>
                        <a:rPr lang="es-ES" sz="1400" b="1" i="0" u="none" strike="noStrike" dirty="0">
                          <a:solidFill>
                            <a:srgbClr val="FFFFFF"/>
                          </a:solidFill>
                          <a:effectLst/>
                          <a:latin typeface="Franklin Gothic Book" panose="020B0503020102020204" pitchFamily="34" charset="0"/>
                        </a:rPr>
                        <a:t>PRESUPUESTO ECONÓMICO DEL CONTRATO</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2137107026"/>
                  </a:ext>
                </a:extLst>
              </a:tr>
              <a:tr h="247897">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dirty="0">
                        <a:solidFill>
                          <a:srgbClr val="000000"/>
                        </a:solidFill>
                        <a:effectLst/>
                        <a:latin typeface="Franklin Gothic Book" panose="020B050302010202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116485893"/>
                  </a:ext>
                </a:extLst>
              </a:tr>
              <a:tr h="247897">
                <a:tc>
                  <a:txBody>
                    <a:bodyPr/>
                    <a:lstStyle/>
                    <a:p>
                      <a:pPr algn="l" fontAlgn="b">
                        <a:buNone/>
                      </a:pPr>
                      <a:r>
                        <a:rPr lang="es-ES" sz="1200" b="1" i="0" u="none" strike="noStrike">
                          <a:solidFill>
                            <a:srgbClr val="000000"/>
                          </a:solidFill>
                          <a:effectLst/>
                          <a:latin typeface="Franklin Gothic Book" panose="020B0503020102020204" pitchFamily="34" charset="0"/>
                        </a:rPr>
                        <a:t>INGRESOS:</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Franklin Gothic Book" panose="020B0503020102020204" pitchFamily="34" charset="0"/>
                        </a:rPr>
                        <a:t>IMPORTE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904713933"/>
                  </a:ext>
                </a:extLst>
              </a:tr>
              <a:tr h="268570">
                <a:tc gridSpan="5">
                  <a:txBody>
                    <a:bodyPr/>
                    <a:lstStyle/>
                    <a:p>
                      <a:pPr algn="l" fontAlgn="b">
                        <a:buNone/>
                      </a:pPr>
                      <a:r>
                        <a:rPr lang="es-ES" sz="1200" b="0" i="0" u="none" strike="noStrike" dirty="0">
                          <a:solidFill>
                            <a:srgbClr val="000000"/>
                          </a:solidFill>
                          <a:effectLst/>
                          <a:latin typeface="Franklin Gothic Book" panose="020B0503020102020204" pitchFamily="34" charset="0"/>
                        </a:rPr>
                        <a:t>Importe del contrato IVA incluido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b">
                        <a:buNone/>
                      </a:pPr>
                      <a:r>
                        <a:rPr lang="es-ES" sz="1200" b="0" i="0" u="none" strike="noStrike" dirty="0">
                          <a:solidFill>
                            <a:srgbClr val="000000"/>
                          </a:solidFill>
                          <a:effectLst/>
                          <a:latin typeface="Franklin Gothic Book" panose="020B0503020102020204" pitchFamily="34" charset="0"/>
                        </a:rPr>
                        <a:t> 30.250,00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883406651"/>
                  </a:ext>
                </a:extLst>
              </a:tr>
              <a:tr h="267855">
                <a:tc>
                  <a:txBody>
                    <a:bodyPr/>
                    <a:lstStyle/>
                    <a:p>
                      <a:pPr algn="l" fontAlgn="b">
                        <a:buNone/>
                      </a:pPr>
                      <a:r>
                        <a:rPr lang="es-ES" sz="1200" b="0" i="0" u="none" strike="noStrike">
                          <a:solidFill>
                            <a:srgbClr val="000000"/>
                          </a:solidFill>
                          <a:effectLst/>
                          <a:latin typeface="Franklin Gothic Book" panose="020B0503020102020204" pitchFamily="34" charset="0"/>
                        </a:rPr>
                        <a:t>Porcentaje del IVA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Importe del IVA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Franklin Gothic Book" panose="020B0503020102020204" pitchFamily="34" charset="0"/>
                        </a:rPr>
                        <a:t>5.250,00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15820188"/>
                  </a:ext>
                </a:extLst>
              </a:tr>
              <a:tr h="247897">
                <a:tc gridSpan="5">
                  <a:txBody>
                    <a:bodyPr/>
                    <a:lstStyle/>
                    <a:p>
                      <a:pPr algn="l" fontAlgn="b">
                        <a:buNone/>
                      </a:pPr>
                      <a:r>
                        <a:rPr lang="es-ES" sz="1200" b="0" i="0" u="none" strike="noStrike" dirty="0">
                          <a:solidFill>
                            <a:srgbClr val="000000"/>
                          </a:solidFill>
                          <a:effectLst/>
                          <a:latin typeface="Franklin Gothic Book" panose="020B0503020102020204" pitchFamily="34" charset="0"/>
                        </a:rPr>
                        <a:t>Subvenciones o Ayudas Institucionales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FFFFFF"/>
                          </a:solidFill>
                          <a:effectLst/>
                          <a:latin typeface="Franklin Gothic Book" panose="020B0503020102020204" pitchFamily="34" charset="0"/>
                        </a:rPr>
                        <a:t>Base imponible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3431298502"/>
                  </a:ext>
                </a:extLst>
              </a:tr>
              <a:tr h="247897">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gridSpan="2">
                  <a:txBody>
                    <a:bodyPr/>
                    <a:lstStyle/>
                    <a:p>
                      <a:pPr algn="ctr" fontAlgn="b">
                        <a:buNone/>
                      </a:pPr>
                      <a:r>
                        <a:rPr lang="es-ES" sz="1100" b="0" i="0" u="none" strike="noStrike" dirty="0">
                          <a:solidFill>
                            <a:srgbClr val="000000"/>
                          </a:solidFill>
                          <a:effectLst/>
                          <a:latin typeface="Franklin Gothic Book" panose="020B0503020102020204" pitchFamily="34" charset="0"/>
                        </a:rPr>
                        <a:t>IMPORTE PARA GASTOS: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a:txBody>
                    <a:bodyPr/>
                    <a:lstStyle/>
                    <a:p>
                      <a:pPr algn="ctr" fontAlgn="b">
                        <a:buNone/>
                      </a:pPr>
                      <a:r>
                        <a:rPr lang="es-ES" sz="1200" b="0" i="0" u="none" strike="noStrike" dirty="0">
                          <a:solidFill>
                            <a:srgbClr val="000000"/>
                          </a:solidFill>
                          <a:effectLst/>
                          <a:latin typeface="Franklin Gothic Book" panose="020B0503020102020204" pitchFamily="34" charset="0"/>
                        </a:rPr>
                        <a:t> 25.000,00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964131162"/>
                  </a:ext>
                </a:extLst>
              </a:tr>
            </a:tbl>
          </a:graphicData>
        </a:graphic>
      </p:graphicFrame>
      <p:pic>
        <p:nvPicPr>
          <p:cNvPr id="13" name="Imagen 12" descr="Tabla&#10;&#10;El contenido generado por IA puede ser incorrecto.">
            <a:extLst>
              <a:ext uri="{FF2B5EF4-FFF2-40B4-BE49-F238E27FC236}">
                <a16:creationId xmlns:a16="http://schemas.microsoft.com/office/drawing/2014/main" id="{70F98DC0-9AAF-7DC0-F63D-B6CA6F788240}"/>
              </a:ext>
            </a:extLst>
          </p:cNvPr>
          <p:cNvPicPr>
            <a:picLocks noChangeAspect="1"/>
          </p:cNvPicPr>
          <p:nvPr/>
        </p:nvPicPr>
        <p:blipFill>
          <a:blip r:embed="rId4"/>
          <a:stretch>
            <a:fillRect/>
          </a:stretch>
        </p:blipFill>
        <p:spPr>
          <a:xfrm>
            <a:off x="1023231" y="3983524"/>
            <a:ext cx="3156459" cy="1283308"/>
          </a:xfrm>
          <a:prstGeom prst="rect">
            <a:avLst/>
          </a:prstGeom>
        </p:spPr>
      </p:pic>
      <p:sp>
        <p:nvSpPr>
          <p:cNvPr id="14" name="Elipse 13">
            <a:extLst>
              <a:ext uri="{FF2B5EF4-FFF2-40B4-BE49-F238E27FC236}">
                <a16:creationId xmlns:a16="http://schemas.microsoft.com/office/drawing/2014/main" id="{D6C044AC-12AD-7DB5-3233-14180933B07E}"/>
              </a:ext>
            </a:extLst>
          </p:cNvPr>
          <p:cNvSpPr/>
          <p:nvPr/>
        </p:nvSpPr>
        <p:spPr>
          <a:xfrm>
            <a:off x="2870053" y="3144396"/>
            <a:ext cx="501958" cy="421075"/>
          </a:xfrm>
          <a:prstGeom prst="ellipse">
            <a:avLst/>
          </a:prstGeom>
          <a:noFill/>
          <a:ln>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
        <p:nvSpPr>
          <p:cNvPr id="15" name="Elipse 14">
            <a:extLst>
              <a:ext uri="{FF2B5EF4-FFF2-40B4-BE49-F238E27FC236}">
                <a16:creationId xmlns:a16="http://schemas.microsoft.com/office/drawing/2014/main" id="{EFF00221-0E16-9E74-5983-078A2D0606C3}"/>
              </a:ext>
            </a:extLst>
          </p:cNvPr>
          <p:cNvSpPr/>
          <p:nvPr/>
        </p:nvSpPr>
        <p:spPr>
          <a:xfrm>
            <a:off x="2870053" y="4238324"/>
            <a:ext cx="1309637" cy="1034176"/>
          </a:xfrm>
          <a:prstGeom prst="ellipse">
            <a:avLst/>
          </a:prstGeom>
          <a:noFill/>
          <a:ln>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cxnSp>
        <p:nvCxnSpPr>
          <p:cNvPr id="22" name="Conector recto 21">
            <a:extLst>
              <a:ext uri="{FF2B5EF4-FFF2-40B4-BE49-F238E27FC236}">
                <a16:creationId xmlns:a16="http://schemas.microsoft.com/office/drawing/2014/main" id="{703C9B4A-0883-43A3-66B9-88543943EFFE}"/>
              </a:ext>
            </a:extLst>
          </p:cNvPr>
          <p:cNvCxnSpPr>
            <a:stCxn id="14" idx="2"/>
          </p:cNvCxnSpPr>
          <p:nvPr/>
        </p:nvCxnSpPr>
        <p:spPr>
          <a:xfrm>
            <a:off x="2870053" y="3354934"/>
            <a:ext cx="0" cy="1400478"/>
          </a:xfrm>
          <a:prstGeom prst="line">
            <a:avLst/>
          </a:prstGeom>
        </p:spPr>
        <p:style>
          <a:lnRef idx="2">
            <a:schemeClr val="accent2"/>
          </a:lnRef>
          <a:fillRef idx="0">
            <a:schemeClr val="accent2"/>
          </a:fillRef>
          <a:effectRef idx="1">
            <a:schemeClr val="accent2"/>
          </a:effectRef>
          <a:fontRef idx="minor">
            <a:schemeClr val="tx1"/>
          </a:fontRef>
        </p:style>
      </p:cxnSp>
      <p:cxnSp>
        <p:nvCxnSpPr>
          <p:cNvPr id="26" name="Conector recto 25">
            <a:extLst>
              <a:ext uri="{FF2B5EF4-FFF2-40B4-BE49-F238E27FC236}">
                <a16:creationId xmlns:a16="http://schemas.microsoft.com/office/drawing/2014/main" id="{28630E7B-2FAE-9266-6803-86BF518429FA}"/>
              </a:ext>
            </a:extLst>
          </p:cNvPr>
          <p:cNvCxnSpPr/>
          <p:nvPr/>
        </p:nvCxnSpPr>
        <p:spPr>
          <a:xfrm>
            <a:off x="3372011" y="3354933"/>
            <a:ext cx="807679" cy="1270245"/>
          </a:xfrm>
          <a:prstGeom prst="line">
            <a:avLst/>
          </a:prstGeom>
        </p:spPr>
        <p:style>
          <a:lnRef idx="2">
            <a:schemeClr val="accent2"/>
          </a:lnRef>
          <a:fillRef idx="0">
            <a:schemeClr val="accent2"/>
          </a:fillRef>
          <a:effectRef idx="1">
            <a:schemeClr val="accent2"/>
          </a:effectRef>
          <a:fontRef idx="minor">
            <a:schemeClr val="tx1"/>
          </a:fontRef>
        </p:style>
      </p:cxnSp>
      <p:cxnSp>
        <p:nvCxnSpPr>
          <p:cNvPr id="28" name="Conector: angular 27">
            <a:extLst>
              <a:ext uri="{FF2B5EF4-FFF2-40B4-BE49-F238E27FC236}">
                <a16:creationId xmlns:a16="http://schemas.microsoft.com/office/drawing/2014/main" id="{9EDA324D-6CEB-1440-6163-E1AC96284341}"/>
              </a:ext>
            </a:extLst>
          </p:cNvPr>
          <p:cNvCxnSpPr>
            <a:cxnSpLocks/>
          </p:cNvCxnSpPr>
          <p:nvPr/>
        </p:nvCxnSpPr>
        <p:spPr>
          <a:xfrm>
            <a:off x="3620114" y="3429000"/>
            <a:ext cx="1359125" cy="704484"/>
          </a:xfrm>
          <a:prstGeom prst="bent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9" name="CuadroTexto 28">
            <a:extLst>
              <a:ext uri="{FF2B5EF4-FFF2-40B4-BE49-F238E27FC236}">
                <a16:creationId xmlns:a16="http://schemas.microsoft.com/office/drawing/2014/main" id="{1A2A443A-DA38-CC92-1489-474FA6B8B7D6}"/>
              </a:ext>
            </a:extLst>
          </p:cNvPr>
          <p:cNvSpPr txBox="1"/>
          <p:nvPr/>
        </p:nvSpPr>
        <p:spPr>
          <a:xfrm>
            <a:off x="4979239" y="3877129"/>
            <a:ext cx="5705973" cy="646331"/>
          </a:xfrm>
          <a:prstGeom prst="rect">
            <a:avLst/>
          </a:prstGeom>
          <a:noFill/>
        </p:spPr>
        <p:txBody>
          <a:bodyPr wrap="square" lIns="91440" tIns="45720" rIns="91440" bIns="45720" rtlCol="0" anchor="t">
            <a:spAutoFit/>
          </a:bodyPr>
          <a:lstStyle/>
          <a:p>
            <a:r>
              <a:rPr lang="es-ES" dirty="0">
                <a:solidFill>
                  <a:srgbClr val="FF0000"/>
                </a:solidFill>
              </a:rPr>
              <a:t>Hay que seleccionar la cantidad total y el IVA en función del Anexo I.</a:t>
            </a:r>
          </a:p>
        </p:txBody>
      </p:sp>
      <p:sp>
        <p:nvSpPr>
          <p:cNvPr id="30" name="Rectángulo: esquinas redondeadas 29">
            <a:extLst>
              <a:ext uri="{FF2B5EF4-FFF2-40B4-BE49-F238E27FC236}">
                <a16:creationId xmlns:a16="http://schemas.microsoft.com/office/drawing/2014/main" id="{AF8E04EF-E460-1E53-2E69-7C9782121526}"/>
              </a:ext>
            </a:extLst>
          </p:cNvPr>
          <p:cNvSpPr/>
          <p:nvPr/>
        </p:nvSpPr>
        <p:spPr>
          <a:xfrm>
            <a:off x="2723283" y="3033863"/>
            <a:ext cx="1075228" cy="395137"/>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cxnSp>
        <p:nvCxnSpPr>
          <p:cNvPr id="34" name="Conector: angular 33">
            <a:extLst>
              <a:ext uri="{FF2B5EF4-FFF2-40B4-BE49-F238E27FC236}">
                <a16:creationId xmlns:a16="http://schemas.microsoft.com/office/drawing/2014/main" id="{684BEA3E-2E71-7FB7-209E-DDA63EBB7DF1}"/>
              </a:ext>
            </a:extLst>
          </p:cNvPr>
          <p:cNvCxnSpPr>
            <a:cxnSpLocks/>
            <a:endCxn id="29" idx="0"/>
          </p:cNvCxnSpPr>
          <p:nvPr/>
        </p:nvCxnSpPr>
        <p:spPr>
          <a:xfrm>
            <a:off x="6976783" y="3114462"/>
            <a:ext cx="855443" cy="762667"/>
          </a:xfrm>
          <a:prstGeom prst="bentConnector2">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5" name="Rectángulo: esquinas redondeadas 34">
            <a:extLst>
              <a:ext uri="{FF2B5EF4-FFF2-40B4-BE49-F238E27FC236}">
                <a16:creationId xmlns:a16="http://schemas.microsoft.com/office/drawing/2014/main" id="{C4DBC63A-20AF-5F31-DA1D-6EA6BC04D5C1}"/>
              </a:ext>
            </a:extLst>
          </p:cNvPr>
          <p:cNvSpPr/>
          <p:nvPr/>
        </p:nvSpPr>
        <p:spPr>
          <a:xfrm>
            <a:off x="6096000" y="2749259"/>
            <a:ext cx="1075228" cy="395137"/>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
        <p:nvSpPr>
          <p:cNvPr id="2" name="CuadroTexto 1">
            <a:extLst>
              <a:ext uri="{FF2B5EF4-FFF2-40B4-BE49-F238E27FC236}">
                <a16:creationId xmlns:a16="http://schemas.microsoft.com/office/drawing/2014/main" id="{0C4C0264-69CD-8010-41E4-76ADD2727023}"/>
              </a:ext>
            </a:extLst>
          </p:cNvPr>
          <p:cNvSpPr txBox="1"/>
          <p:nvPr/>
        </p:nvSpPr>
        <p:spPr>
          <a:xfrm>
            <a:off x="490746" y="5380251"/>
            <a:ext cx="11718465" cy="1754326"/>
          </a:xfrm>
          <a:prstGeom prst="rect">
            <a:avLst/>
          </a:prstGeom>
          <a:noFill/>
        </p:spPr>
        <p:txBody>
          <a:bodyPr wrap="square" lIns="91440" tIns="45720" rIns="91440" bIns="45720" rtlCol="0" anchor="t">
            <a:spAutoFit/>
          </a:bodyPr>
          <a:lstStyle/>
          <a:p>
            <a:r>
              <a:rPr lang="es-ES"/>
              <a:t>Nota: Entre los distintos tipos de IVA , podemos encontrarnos en función del tipo de contrato, y entre otros:</a:t>
            </a:r>
          </a:p>
          <a:p>
            <a:r>
              <a:rPr lang="es-ES"/>
              <a:t>1- IVA Exento o extracomunitario, del 0%.</a:t>
            </a:r>
          </a:p>
          <a:p>
            <a:r>
              <a:rPr lang="es-ES"/>
              <a:t>2- IVA superreducido  al 4% cuando sea una prestación de servicios de primera necesidad.</a:t>
            </a:r>
          </a:p>
          <a:p>
            <a:r>
              <a:rPr lang="es-ES" dirty="0"/>
              <a:t>3- IVA reducido, aplicable a ciertos conceptos como medicamentos, </a:t>
            </a:r>
            <a:r>
              <a:rPr lang="es-ES"/>
              <a:t>obras de renovación, nutrición humana, etc.</a:t>
            </a:r>
            <a:endParaRPr lang="es-ES" dirty="0"/>
          </a:p>
          <a:p>
            <a:r>
              <a:rPr lang="es-ES" dirty="0"/>
              <a:t>4- Servicios no consideras de primera necesi</a:t>
            </a:r>
            <a:r>
              <a:rPr lang="es-ES"/>
              <a:t>dad.</a:t>
            </a:r>
            <a:endParaRPr lang="es-ES" dirty="0"/>
          </a:p>
          <a:p>
            <a:endParaRPr lang="es-ES" dirty="0"/>
          </a:p>
        </p:txBody>
      </p:sp>
    </p:spTree>
    <p:extLst>
      <p:ext uri="{BB962C8B-B14F-4D97-AF65-F5344CB8AC3E}">
        <p14:creationId xmlns:p14="http://schemas.microsoft.com/office/powerpoint/2010/main" val="3332267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7FCCC-81AC-A7B2-BDC8-1E0454830AA6}"/>
            </a:ext>
          </a:extLst>
        </p:cNvPr>
        <p:cNvGrpSpPr/>
        <p:nvPr/>
      </p:nvGrpSpPr>
      <p:grpSpPr>
        <a:xfrm>
          <a:off x="0" y="0"/>
          <a:ext cx="0" cy="0"/>
          <a:chOff x="0" y="0"/>
          <a:chExt cx="0" cy="0"/>
        </a:xfrm>
      </p:grpSpPr>
      <p:sp>
        <p:nvSpPr>
          <p:cNvPr id="4" name="Título 3">
            <a:extLst>
              <a:ext uri="{FF2B5EF4-FFF2-40B4-BE49-F238E27FC236}">
                <a16:creationId xmlns:a16="http://schemas.microsoft.com/office/drawing/2014/main" id="{E227F943-5A7C-52B3-C90C-8BFA929ED65F}"/>
              </a:ext>
            </a:extLst>
          </p:cNvPr>
          <p:cNvSpPr>
            <a:spLocks noGrp="1"/>
          </p:cNvSpPr>
          <p:nvPr>
            <p:ph type="title"/>
          </p:nvPr>
        </p:nvSpPr>
        <p:spPr>
          <a:xfrm>
            <a:off x="2573541" y="366592"/>
            <a:ext cx="9840132" cy="923093"/>
          </a:xfrm>
        </p:spPr>
        <p:txBody>
          <a:bodyPr>
            <a:normAutofit/>
          </a:bodyPr>
          <a:lstStyle/>
          <a:p>
            <a:r>
              <a:rPr lang="es-ES" sz="3200" dirty="0"/>
              <a:t>2. GASTO MATERIAL Y DE PERSONAL</a:t>
            </a:r>
          </a:p>
        </p:txBody>
      </p:sp>
      <p:sp>
        <p:nvSpPr>
          <p:cNvPr id="16" name="Marcador de contenido 15">
            <a:extLst>
              <a:ext uri="{FF2B5EF4-FFF2-40B4-BE49-F238E27FC236}">
                <a16:creationId xmlns:a16="http://schemas.microsoft.com/office/drawing/2014/main" id="{3F02BBF8-2E81-3E59-CBD8-EA664A9F957F}"/>
              </a:ext>
            </a:extLst>
          </p:cNvPr>
          <p:cNvSpPr>
            <a:spLocks noGrp="1"/>
          </p:cNvSpPr>
          <p:nvPr>
            <p:ph idx="1"/>
          </p:nvPr>
        </p:nvSpPr>
        <p:spPr>
          <a:xfrm>
            <a:off x="445967" y="4332336"/>
            <a:ext cx="11364740" cy="1001955"/>
          </a:xfrm>
        </p:spPr>
        <p:txBody>
          <a:bodyPr>
            <a:normAutofit/>
          </a:bodyPr>
          <a:lstStyle/>
          <a:p>
            <a:r>
              <a:rPr lang="es-ES" sz="1800" dirty="0"/>
              <a:t>Nota: Si se pretende crear una beca de transferencia ad hoc al Art.60 se tiene que incluir en este apartado el cálculo del importe de la misma, además de los otros gastos para la ejecución del artículo que no se puedan clasificar en las otras categorías.</a:t>
            </a:r>
          </a:p>
        </p:txBody>
      </p:sp>
      <p:pic>
        <p:nvPicPr>
          <p:cNvPr id="3" name="Imagen 2" descr="Cuatricomia_Blanco">
            <a:extLst>
              <a:ext uri="{FF2B5EF4-FFF2-40B4-BE49-F238E27FC236}">
                <a16:creationId xmlns:a16="http://schemas.microsoft.com/office/drawing/2014/main" id="{F36C5F8A-558D-2A17-6FBC-255E6C12F3E3}"/>
              </a:ext>
            </a:extLst>
          </p:cNvPr>
          <p:cNvPicPr/>
          <p:nvPr/>
        </p:nvPicPr>
        <p:blipFill>
          <a:blip r:embed="rId2" cstate="print">
            <a:lum bright="12000" contrast="18000"/>
            <a:extLst>
              <a:ext uri="{28A0092B-C50C-407E-A947-70E740481C1C}">
                <a14:useLocalDpi xmlns:a14="http://schemas.microsoft.com/office/drawing/2010/main" val="0"/>
              </a:ext>
            </a:extLst>
          </a:blip>
          <a:srcRect/>
          <a:stretch>
            <a:fillRect/>
          </a:stretch>
        </p:blipFill>
        <p:spPr bwMode="auto">
          <a:xfrm>
            <a:off x="383636" y="180663"/>
            <a:ext cx="1659048" cy="873660"/>
          </a:xfrm>
          <a:prstGeom prst="rect">
            <a:avLst/>
          </a:prstGeom>
          <a:noFill/>
          <a:ln>
            <a:noFill/>
          </a:ln>
        </p:spPr>
      </p:pic>
      <p:pic>
        <p:nvPicPr>
          <p:cNvPr id="5" name="Imagen 4">
            <a:extLst>
              <a:ext uri="{FF2B5EF4-FFF2-40B4-BE49-F238E27FC236}">
                <a16:creationId xmlns:a16="http://schemas.microsoft.com/office/drawing/2014/main" id="{F2234CB1-121E-EC7A-F0A1-E6E5841B86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6698" y="55466"/>
            <a:ext cx="2289124" cy="998857"/>
          </a:xfrm>
          <a:prstGeom prst="rect">
            <a:avLst/>
          </a:prstGeom>
        </p:spPr>
      </p:pic>
      <p:cxnSp>
        <p:nvCxnSpPr>
          <p:cNvPr id="28" name="Conector: angular 27">
            <a:extLst>
              <a:ext uri="{FF2B5EF4-FFF2-40B4-BE49-F238E27FC236}">
                <a16:creationId xmlns:a16="http://schemas.microsoft.com/office/drawing/2014/main" id="{3D8C837F-EB5A-27E3-F35B-84B836DB5E55}"/>
              </a:ext>
            </a:extLst>
          </p:cNvPr>
          <p:cNvCxnSpPr>
            <a:cxnSpLocks/>
          </p:cNvCxnSpPr>
          <p:nvPr/>
        </p:nvCxnSpPr>
        <p:spPr>
          <a:xfrm flipV="1">
            <a:off x="6868282" y="1632825"/>
            <a:ext cx="801481" cy="639789"/>
          </a:xfrm>
          <a:prstGeom prst="bent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9" name="CuadroTexto 28">
            <a:extLst>
              <a:ext uri="{FF2B5EF4-FFF2-40B4-BE49-F238E27FC236}">
                <a16:creationId xmlns:a16="http://schemas.microsoft.com/office/drawing/2014/main" id="{46424FCF-5550-B914-F298-7B2F8D14DA48}"/>
              </a:ext>
            </a:extLst>
          </p:cNvPr>
          <p:cNvSpPr txBox="1"/>
          <p:nvPr/>
        </p:nvSpPr>
        <p:spPr>
          <a:xfrm>
            <a:off x="7669762" y="1120894"/>
            <a:ext cx="3850433" cy="1754326"/>
          </a:xfrm>
          <a:prstGeom prst="rect">
            <a:avLst/>
          </a:prstGeom>
          <a:noFill/>
        </p:spPr>
        <p:txBody>
          <a:bodyPr wrap="square" lIns="91440" tIns="45720" rIns="91440" bIns="45720" rtlCol="0" anchor="t">
            <a:spAutoFit/>
          </a:bodyPr>
          <a:lstStyle/>
          <a:p>
            <a:r>
              <a:rPr lang="es-ES" dirty="0">
                <a:solidFill>
                  <a:srgbClr val="FF0000"/>
                </a:solidFill>
              </a:rPr>
              <a:t>Canon, se descuenta automáticamente el 15 % de la base imponible. La parte proporcional destina a la estructura universitaria, </a:t>
            </a:r>
            <a:r>
              <a:rPr lang="es-ES">
                <a:solidFill>
                  <a:srgbClr val="FF0000"/>
                </a:solidFill>
              </a:rPr>
              <a:t>será la misma estructura que la elegida en el Anexo II.</a:t>
            </a:r>
            <a:endParaRPr lang="es-ES" dirty="0">
              <a:solidFill>
                <a:srgbClr val="FF0000"/>
              </a:solidFill>
            </a:endParaRPr>
          </a:p>
        </p:txBody>
      </p:sp>
      <p:graphicFrame>
        <p:nvGraphicFramePr>
          <p:cNvPr id="2" name="Tabla 1">
            <a:extLst>
              <a:ext uri="{FF2B5EF4-FFF2-40B4-BE49-F238E27FC236}">
                <a16:creationId xmlns:a16="http://schemas.microsoft.com/office/drawing/2014/main" id="{70877601-018A-AC52-0BF3-5C5F4DFCF462}"/>
              </a:ext>
            </a:extLst>
          </p:cNvPr>
          <p:cNvGraphicFramePr>
            <a:graphicFrameLocks noGrp="1"/>
          </p:cNvGraphicFramePr>
          <p:nvPr>
            <p:extLst>
              <p:ext uri="{D42A27DB-BD31-4B8C-83A1-F6EECF244321}">
                <p14:modId xmlns:p14="http://schemas.microsoft.com/office/powerpoint/2010/main" val="37040585"/>
              </p:ext>
            </p:extLst>
          </p:nvPr>
        </p:nvGraphicFramePr>
        <p:xfrm>
          <a:off x="671804" y="1779665"/>
          <a:ext cx="5988997" cy="2050461"/>
        </p:xfrm>
        <a:graphic>
          <a:graphicData uri="http://schemas.openxmlformats.org/drawingml/2006/table">
            <a:tbl>
              <a:tblPr/>
              <a:tblGrid>
                <a:gridCol w="4877525">
                  <a:extLst>
                    <a:ext uri="{9D8B030D-6E8A-4147-A177-3AD203B41FA5}">
                      <a16:colId xmlns:a16="http://schemas.microsoft.com/office/drawing/2014/main" val="716117326"/>
                    </a:ext>
                  </a:extLst>
                </a:gridCol>
                <a:gridCol w="1111472">
                  <a:extLst>
                    <a:ext uri="{9D8B030D-6E8A-4147-A177-3AD203B41FA5}">
                      <a16:colId xmlns:a16="http://schemas.microsoft.com/office/drawing/2014/main" val="851293846"/>
                    </a:ext>
                  </a:extLst>
                </a:gridCol>
              </a:tblGrid>
              <a:tr h="292923">
                <a:tc>
                  <a:txBody>
                    <a:bodyPr/>
                    <a:lstStyle/>
                    <a:p>
                      <a:pPr algn="l" fontAlgn="b">
                        <a:buNone/>
                      </a:pPr>
                      <a:r>
                        <a:rPr lang="es-ES" sz="1200" b="1" i="0" u="none" strike="noStrike">
                          <a:solidFill>
                            <a:srgbClr val="000000"/>
                          </a:solidFill>
                          <a:effectLst/>
                          <a:latin typeface="Franklin Gothic Book" panose="020B0503020102020204" pitchFamily="34" charset="0"/>
                        </a:rPr>
                        <a:t>GASTOS MATERIALES Y PERSONALES DE EJECUCIÓN:</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a:solidFill>
                            <a:srgbClr val="000000"/>
                          </a:solidFill>
                          <a:effectLst/>
                          <a:latin typeface="Franklin Gothic Book" panose="020B0503020102020204" pitchFamily="34" charset="0"/>
                        </a:rPr>
                        <a:t>IMPORTE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8008967"/>
                  </a:ext>
                </a:extLst>
              </a:tr>
              <a:tr h="292923">
                <a:tc>
                  <a:txBody>
                    <a:bodyPr/>
                    <a:lstStyle/>
                    <a:p>
                      <a:pPr algn="l" fontAlgn="b">
                        <a:buNone/>
                      </a:pPr>
                      <a:r>
                        <a:rPr lang="es-ES" sz="1050" b="0" i="0" u="none" strike="noStrike" dirty="0">
                          <a:solidFill>
                            <a:srgbClr val="000000"/>
                          </a:solidFill>
                          <a:effectLst/>
                          <a:latin typeface="Franklin Gothic Book" panose="020B0503020102020204" pitchFamily="34" charset="0"/>
                        </a:rPr>
                        <a:t>Gastos generales de gestión y utilización de infraestructura y servicios Universitarios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2.250,00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230026482"/>
                  </a:ext>
                </a:extLst>
              </a:tr>
              <a:tr h="292923">
                <a:tc>
                  <a:txBody>
                    <a:bodyPr/>
                    <a:lstStyle/>
                    <a:p>
                      <a:pPr algn="l" fontAlgn="b">
                        <a:buNone/>
                      </a:pPr>
                      <a:r>
                        <a:rPr lang="es-ES" sz="1200" b="0" i="0" u="none" strike="noStrike" dirty="0">
                          <a:solidFill>
                            <a:srgbClr val="000000"/>
                          </a:solidFill>
                          <a:effectLst/>
                          <a:latin typeface="Franklin Gothic Book" panose="020B0503020102020204" pitchFamily="34" charset="0"/>
                        </a:rPr>
                        <a:t>Material fungible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dirty="0">
                          <a:solidFill>
                            <a:srgbClr val="000000"/>
                          </a:solidFill>
                          <a:effectLst/>
                          <a:latin typeface="Franklin Gothic Book" panose="020B0503020102020204" pitchFamily="34" charset="0"/>
                        </a:rPr>
                        <a:t>100,00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3961520"/>
                  </a:ext>
                </a:extLst>
              </a:tr>
              <a:tr h="292923">
                <a:tc>
                  <a:txBody>
                    <a:bodyPr/>
                    <a:lstStyle/>
                    <a:p>
                      <a:pPr algn="l" fontAlgn="b">
                        <a:buNone/>
                      </a:pPr>
                      <a:r>
                        <a:rPr lang="es-ES" sz="1200" b="0" i="0" u="none" strike="noStrike" dirty="0">
                          <a:solidFill>
                            <a:srgbClr val="000000"/>
                          </a:solidFill>
                          <a:effectLst/>
                          <a:latin typeface="Franklin Gothic Book" panose="020B0503020102020204" pitchFamily="34" charset="0"/>
                        </a:rPr>
                        <a:t>Material inventariable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dirty="0">
                          <a:solidFill>
                            <a:srgbClr val="000000"/>
                          </a:solidFill>
                          <a:effectLst/>
                          <a:latin typeface="Franklin Gothic Book" panose="020B0503020102020204" pitchFamily="34" charset="0"/>
                        </a:rPr>
                        <a:t>200,00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439829"/>
                  </a:ext>
                </a:extLst>
              </a:tr>
              <a:tr h="292923">
                <a:tc>
                  <a:txBody>
                    <a:bodyPr/>
                    <a:lstStyle/>
                    <a:p>
                      <a:pPr algn="l" fontAlgn="b">
                        <a:buNone/>
                      </a:pPr>
                      <a:r>
                        <a:rPr lang="es-ES" sz="1200" b="0" i="0" u="none" strike="noStrike">
                          <a:solidFill>
                            <a:srgbClr val="000000"/>
                          </a:solidFill>
                          <a:effectLst/>
                          <a:latin typeface="Franklin Gothic Book" panose="020B0503020102020204" pitchFamily="34" charset="0"/>
                        </a:rPr>
                        <a:t>Contratación de personal </a:t>
                      </a:r>
                      <a:r>
                        <a:rPr lang="es-ES" sz="1000" b="0" i="0" u="none" strike="noStrike">
                          <a:solidFill>
                            <a:srgbClr val="000000"/>
                          </a:solidFill>
                          <a:effectLst/>
                          <a:latin typeface="Franklin Gothic Book" panose="020B0503020102020204" pitchFamily="34" charset="0"/>
                        </a:rPr>
                        <a:t>(de acuerdo con la legislación vigente</a:t>
                      </a:r>
                      <a:r>
                        <a:rPr lang="es-ES" sz="1200" b="0" i="0" u="none" strike="noStrike">
                          <a:solidFill>
                            <a:srgbClr val="000000"/>
                          </a:solidFill>
                          <a:effectLst/>
                          <a:latin typeface="Franklin Gothic Book" panose="020B0503020102020204" pitchFamily="34" charset="0"/>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0765120"/>
                  </a:ext>
                </a:extLst>
              </a:tr>
              <a:tr h="292923">
                <a:tc>
                  <a:txBody>
                    <a:bodyPr/>
                    <a:lstStyle/>
                    <a:p>
                      <a:pPr algn="l" fontAlgn="b">
                        <a:buNone/>
                      </a:pPr>
                      <a:r>
                        <a:rPr lang="es-ES" sz="1200" b="0" i="0" u="none" strike="noStrike" dirty="0">
                          <a:solidFill>
                            <a:srgbClr val="000000"/>
                          </a:solidFill>
                          <a:effectLst/>
                          <a:latin typeface="Franklin Gothic Book" panose="020B0503020102020204" pitchFamily="34" charset="0"/>
                        </a:rPr>
                        <a:t>Dietas y gastos de viaje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1.000,00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97858068"/>
                  </a:ext>
                </a:extLst>
              </a:tr>
              <a:tr h="292923">
                <a:tc>
                  <a:txBody>
                    <a:bodyPr/>
                    <a:lstStyle/>
                    <a:p>
                      <a:pPr algn="l" fontAlgn="b">
                        <a:buNone/>
                      </a:pPr>
                      <a:r>
                        <a:rPr lang="es-ES" sz="1100" b="0" i="0" u="none" strike="noStrike" dirty="0">
                          <a:solidFill>
                            <a:srgbClr val="000000"/>
                          </a:solidFill>
                          <a:effectLst/>
                          <a:latin typeface="Franklin Gothic Book" panose="020B0503020102020204" pitchFamily="34" charset="0"/>
                        </a:rPr>
                        <a:t>Otros gastos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dirty="0">
                          <a:solidFill>
                            <a:srgbClr val="000000"/>
                          </a:solidFill>
                          <a:effectLst/>
                          <a:latin typeface="Franklin Gothic Book" panose="020B0503020102020204" pitchFamily="34" charset="0"/>
                        </a:rPr>
                        <a:t>3.000,00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6328198"/>
                  </a:ext>
                </a:extLst>
              </a:tr>
            </a:tbl>
          </a:graphicData>
        </a:graphic>
      </p:graphicFrame>
      <p:sp>
        <p:nvSpPr>
          <p:cNvPr id="30" name="Rectángulo: esquinas redondeadas 29">
            <a:extLst>
              <a:ext uri="{FF2B5EF4-FFF2-40B4-BE49-F238E27FC236}">
                <a16:creationId xmlns:a16="http://schemas.microsoft.com/office/drawing/2014/main" id="{1A1614C9-CA6C-5611-C93D-FF1F12FB39DA}"/>
              </a:ext>
            </a:extLst>
          </p:cNvPr>
          <p:cNvSpPr/>
          <p:nvPr/>
        </p:nvSpPr>
        <p:spPr>
          <a:xfrm>
            <a:off x="5793054" y="2044224"/>
            <a:ext cx="1075228" cy="395137"/>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cxnSp>
        <p:nvCxnSpPr>
          <p:cNvPr id="8" name="Conector: angular 7">
            <a:extLst>
              <a:ext uri="{FF2B5EF4-FFF2-40B4-BE49-F238E27FC236}">
                <a16:creationId xmlns:a16="http://schemas.microsoft.com/office/drawing/2014/main" id="{9C942771-0316-8918-65AA-9FA50A160B51}"/>
              </a:ext>
            </a:extLst>
          </p:cNvPr>
          <p:cNvCxnSpPr>
            <a:cxnSpLocks/>
          </p:cNvCxnSpPr>
          <p:nvPr/>
        </p:nvCxnSpPr>
        <p:spPr>
          <a:xfrm>
            <a:off x="6650363" y="3154823"/>
            <a:ext cx="967039" cy="666001"/>
          </a:xfrm>
          <a:prstGeom prst="bent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0" name="Rectángulo: esquinas redondeadas 9">
            <a:extLst>
              <a:ext uri="{FF2B5EF4-FFF2-40B4-BE49-F238E27FC236}">
                <a16:creationId xmlns:a16="http://schemas.microsoft.com/office/drawing/2014/main" id="{89D6E438-0AC2-601B-858F-D47FC05B1070}"/>
              </a:ext>
            </a:extLst>
          </p:cNvPr>
          <p:cNvSpPr/>
          <p:nvPr/>
        </p:nvSpPr>
        <p:spPr>
          <a:xfrm>
            <a:off x="5585573" y="2884680"/>
            <a:ext cx="1075228" cy="395137"/>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
        <p:nvSpPr>
          <p:cNvPr id="12" name="CuadroTexto 11">
            <a:extLst>
              <a:ext uri="{FF2B5EF4-FFF2-40B4-BE49-F238E27FC236}">
                <a16:creationId xmlns:a16="http://schemas.microsoft.com/office/drawing/2014/main" id="{9078F0B6-8F5E-7CDF-F648-70306BD23AE4}"/>
              </a:ext>
            </a:extLst>
          </p:cNvPr>
          <p:cNvSpPr txBox="1"/>
          <p:nvPr/>
        </p:nvSpPr>
        <p:spPr>
          <a:xfrm>
            <a:off x="7626723" y="3087668"/>
            <a:ext cx="3850433" cy="1200329"/>
          </a:xfrm>
          <a:prstGeom prst="rect">
            <a:avLst/>
          </a:prstGeom>
          <a:noFill/>
        </p:spPr>
        <p:txBody>
          <a:bodyPr wrap="square" lIns="91440" tIns="45720" rIns="91440" bIns="45720" rtlCol="0" anchor="t">
            <a:spAutoFit/>
          </a:bodyPr>
          <a:lstStyle/>
          <a:p>
            <a:r>
              <a:rPr lang="es-ES" dirty="0">
                <a:solidFill>
                  <a:srgbClr val="FF0000"/>
                </a:solidFill>
              </a:rPr>
              <a:t>Los artículos que tengan presupuesto para contratos de investigación tienen que ser gestionados por el SAI.</a:t>
            </a:r>
          </a:p>
        </p:txBody>
      </p:sp>
      <p:sp>
        <p:nvSpPr>
          <p:cNvPr id="7" name="Marcador de contenido 15">
            <a:extLst>
              <a:ext uri="{FF2B5EF4-FFF2-40B4-BE49-F238E27FC236}">
                <a16:creationId xmlns:a16="http://schemas.microsoft.com/office/drawing/2014/main" id="{64C31746-1146-D19E-515F-5C5DFCF84A62}"/>
              </a:ext>
            </a:extLst>
          </p:cNvPr>
          <p:cNvSpPr txBox="1">
            <a:spLocks/>
          </p:cNvSpPr>
          <p:nvPr/>
        </p:nvSpPr>
        <p:spPr>
          <a:xfrm>
            <a:off x="379161" y="5330243"/>
            <a:ext cx="11364740" cy="100195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1800"/>
              <a:t>Nota 2: No se puede alterar el formulario para hacer ajustes de cantidades en el mismo.</a:t>
            </a:r>
          </a:p>
        </p:txBody>
      </p:sp>
    </p:spTree>
    <p:extLst>
      <p:ext uri="{BB962C8B-B14F-4D97-AF65-F5344CB8AC3E}">
        <p14:creationId xmlns:p14="http://schemas.microsoft.com/office/powerpoint/2010/main" val="439949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190DF-4156-772F-48F7-B9DCAE13C63F}"/>
            </a:ext>
          </a:extLst>
        </p:cNvPr>
        <p:cNvGrpSpPr/>
        <p:nvPr/>
      </p:nvGrpSpPr>
      <p:grpSpPr>
        <a:xfrm>
          <a:off x="0" y="0"/>
          <a:ext cx="0" cy="0"/>
          <a:chOff x="0" y="0"/>
          <a:chExt cx="0" cy="0"/>
        </a:xfrm>
      </p:grpSpPr>
      <p:sp>
        <p:nvSpPr>
          <p:cNvPr id="4" name="Título 3">
            <a:extLst>
              <a:ext uri="{FF2B5EF4-FFF2-40B4-BE49-F238E27FC236}">
                <a16:creationId xmlns:a16="http://schemas.microsoft.com/office/drawing/2014/main" id="{2FBB938F-D4F5-51AD-E6D2-EB186E7B20B2}"/>
              </a:ext>
            </a:extLst>
          </p:cNvPr>
          <p:cNvSpPr>
            <a:spLocks noGrp="1"/>
          </p:cNvSpPr>
          <p:nvPr>
            <p:ph type="title"/>
          </p:nvPr>
        </p:nvSpPr>
        <p:spPr>
          <a:xfrm>
            <a:off x="2573541" y="366592"/>
            <a:ext cx="9840132" cy="923093"/>
          </a:xfrm>
        </p:spPr>
        <p:txBody>
          <a:bodyPr>
            <a:normAutofit/>
          </a:bodyPr>
          <a:lstStyle/>
          <a:p>
            <a:r>
              <a:rPr lang="es-ES" sz="3200" dirty="0"/>
              <a:t>3. REMUNERACIONES PTGAS Y PDI</a:t>
            </a:r>
          </a:p>
        </p:txBody>
      </p:sp>
      <p:sp>
        <p:nvSpPr>
          <p:cNvPr id="16" name="Marcador de contenido 15">
            <a:extLst>
              <a:ext uri="{FF2B5EF4-FFF2-40B4-BE49-F238E27FC236}">
                <a16:creationId xmlns:a16="http://schemas.microsoft.com/office/drawing/2014/main" id="{892C30FC-6712-8D17-476B-1B9931B7A640}"/>
              </a:ext>
            </a:extLst>
          </p:cNvPr>
          <p:cNvSpPr>
            <a:spLocks noGrp="1"/>
          </p:cNvSpPr>
          <p:nvPr>
            <p:ph idx="1"/>
          </p:nvPr>
        </p:nvSpPr>
        <p:spPr>
          <a:xfrm>
            <a:off x="413630" y="1307647"/>
            <a:ext cx="11364740" cy="1001955"/>
          </a:xfrm>
        </p:spPr>
        <p:txBody>
          <a:bodyPr>
            <a:normAutofit/>
          </a:bodyPr>
          <a:lstStyle/>
          <a:p>
            <a:r>
              <a:rPr lang="es-ES" sz="1800" dirty="0"/>
              <a:t>Nota: Se recomienda empezar por calcular el importe mínimo de retribución. En la parte inferior del documento hay que seleccionar la hoja de Cálculo mínimo.</a:t>
            </a:r>
          </a:p>
        </p:txBody>
      </p:sp>
      <p:pic>
        <p:nvPicPr>
          <p:cNvPr id="3" name="Imagen 2" descr="Cuatricomia_Blanco">
            <a:extLst>
              <a:ext uri="{FF2B5EF4-FFF2-40B4-BE49-F238E27FC236}">
                <a16:creationId xmlns:a16="http://schemas.microsoft.com/office/drawing/2014/main" id="{6E808FFC-A4A9-4093-1ECC-C0217458E02D}"/>
              </a:ext>
            </a:extLst>
          </p:cNvPr>
          <p:cNvPicPr/>
          <p:nvPr/>
        </p:nvPicPr>
        <p:blipFill>
          <a:blip r:embed="rId2" cstate="print">
            <a:lum bright="12000" contrast="18000"/>
            <a:extLst>
              <a:ext uri="{28A0092B-C50C-407E-A947-70E740481C1C}">
                <a14:useLocalDpi xmlns:a14="http://schemas.microsoft.com/office/drawing/2010/main" val="0"/>
              </a:ext>
            </a:extLst>
          </a:blip>
          <a:srcRect/>
          <a:stretch>
            <a:fillRect/>
          </a:stretch>
        </p:blipFill>
        <p:spPr bwMode="auto">
          <a:xfrm>
            <a:off x="383636" y="180663"/>
            <a:ext cx="1659048" cy="873660"/>
          </a:xfrm>
          <a:prstGeom prst="rect">
            <a:avLst/>
          </a:prstGeom>
          <a:noFill/>
          <a:ln>
            <a:noFill/>
          </a:ln>
        </p:spPr>
      </p:pic>
      <p:pic>
        <p:nvPicPr>
          <p:cNvPr id="5" name="Imagen 4">
            <a:extLst>
              <a:ext uri="{FF2B5EF4-FFF2-40B4-BE49-F238E27FC236}">
                <a16:creationId xmlns:a16="http://schemas.microsoft.com/office/drawing/2014/main" id="{810C1A11-AE84-E4C1-8233-EACDFEC939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6698" y="55466"/>
            <a:ext cx="2289124" cy="998857"/>
          </a:xfrm>
          <a:prstGeom prst="rect">
            <a:avLst/>
          </a:prstGeom>
        </p:spPr>
      </p:pic>
      <p:cxnSp>
        <p:nvCxnSpPr>
          <p:cNvPr id="28" name="Conector: angular 27">
            <a:extLst>
              <a:ext uri="{FF2B5EF4-FFF2-40B4-BE49-F238E27FC236}">
                <a16:creationId xmlns:a16="http://schemas.microsoft.com/office/drawing/2014/main" id="{207C8730-9F1C-13C2-1D88-28323A9E3B19}"/>
              </a:ext>
            </a:extLst>
          </p:cNvPr>
          <p:cNvCxnSpPr>
            <a:cxnSpLocks/>
            <a:endCxn id="29" idx="0"/>
          </p:cNvCxnSpPr>
          <p:nvPr/>
        </p:nvCxnSpPr>
        <p:spPr>
          <a:xfrm>
            <a:off x="1490998" y="6210724"/>
            <a:ext cx="5744843" cy="204001"/>
          </a:xfrm>
          <a:prstGeom prst="bentConnector2">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9" name="CuadroTexto 28">
            <a:extLst>
              <a:ext uri="{FF2B5EF4-FFF2-40B4-BE49-F238E27FC236}">
                <a16:creationId xmlns:a16="http://schemas.microsoft.com/office/drawing/2014/main" id="{DC010F59-A7CF-3F93-E09C-D11FFF11F4CB}"/>
              </a:ext>
            </a:extLst>
          </p:cNvPr>
          <p:cNvSpPr txBox="1"/>
          <p:nvPr/>
        </p:nvSpPr>
        <p:spPr>
          <a:xfrm>
            <a:off x="2107881" y="6414725"/>
            <a:ext cx="10255919" cy="369332"/>
          </a:xfrm>
          <a:prstGeom prst="rect">
            <a:avLst/>
          </a:prstGeom>
          <a:noFill/>
        </p:spPr>
        <p:txBody>
          <a:bodyPr wrap="square" lIns="91440" tIns="45720" rIns="91440" bIns="45720" rtlCol="0" anchor="t">
            <a:spAutoFit/>
          </a:bodyPr>
          <a:lstStyle/>
          <a:p>
            <a:r>
              <a:rPr lang="es-ES" dirty="0">
                <a:solidFill>
                  <a:srgbClr val="FF0000"/>
                </a:solidFill>
              </a:rPr>
              <a:t>Seleccionar la categoría y </a:t>
            </a:r>
            <a:r>
              <a:rPr lang="es-ES" dirty="0" err="1">
                <a:solidFill>
                  <a:srgbClr val="FF0000"/>
                </a:solidFill>
              </a:rPr>
              <a:t>nº</a:t>
            </a:r>
            <a:r>
              <a:rPr lang="es-ES" dirty="0">
                <a:solidFill>
                  <a:srgbClr val="FF0000"/>
                </a:solidFill>
              </a:rPr>
              <a:t> de horas ( horas/semana x </a:t>
            </a:r>
            <a:r>
              <a:rPr lang="es-ES" dirty="0" err="1">
                <a:solidFill>
                  <a:srgbClr val="FF0000"/>
                </a:solidFill>
              </a:rPr>
              <a:t>nº</a:t>
            </a:r>
            <a:r>
              <a:rPr lang="es-ES" dirty="0">
                <a:solidFill>
                  <a:srgbClr val="FF0000"/>
                </a:solidFill>
              </a:rPr>
              <a:t> semanas estimadas) según Anexo II</a:t>
            </a:r>
          </a:p>
        </p:txBody>
      </p:sp>
      <p:pic>
        <p:nvPicPr>
          <p:cNvPr id="11" name="Imagen 10">
            <a:extLst>
              <a:ext uri="{FF2B5EF4-FFF2-40B4-BE49-F238E27FC236}">
                <a16:creationId xmlns:a16="http://schemas.microsoft.com/office/drawing/2014/main" id="{1AFCFFDD-5266-251F-47C4-3166622AC918}"/>
              </a:ext>
            </a:extLst>
          </p:cNvPr>
          <p:cNvPicPr>
            <a:picLocks noChangeAspect="1"/>
          </p:cNvPicPr>
          <p:nvPr/>
        </p:nvPicPr>
        <p:blipFill>
          <a:blip r:embed="rId4"/>
          <a:stretch>
            <a:fillRect/>
          </a:stretch>
        </p:blipFill>
        <p:spPr>
          <a:xfrm>
            <a:off x="1311882" y="1879695"/>
            <a:ext cx="6181725" cy="238125"/>
          </a:xfrm>
          <a:prstGeom prst="rect">
            <a:avLst/>
          </a:prstGeom>
        </p:spPr>
      </p:pic>
      <p:graphicFrame>
        <p:nvGraphicFramePr>
          <p:cNvPr id="13" name="Tabla 12">
            <a:extLst>
              <a:ext uri="{FF2B5EF4-FFF2-40B4-BE49-F238E27FC236}">
                <a16:creationId xmlns:a16="http://schemas.microsoft.com/office/drawing/2014/main" id="{C3226CF0-0595-E526-02F8-8274A81319FE}"/>
              </a:ext>
            </a:extLst>
          </p:cNvPr>
          <p:cNvGraphicFramePr>
            <a:graphicFrameLocks noGrp="1"/>
          </p:cNvGraphicFramePr>
          <p:nvPr>
            <p:extLst>
              <p:ext uri="{D42A27DB-BD31-4B8C-83A1-F6EECF244321}">
                <p14:modId xmlns:p14="http://schemas.microsoft.com/office/powerpoint/2010/main" val="93399136"/>
              </p:ext>
            </p:extLst>
          </p:nvPr>
        </p:nvGraphicFramePr>
        <p:xfrm>
          <a:off x="665821" y="2314850"/>
          <a:ext cx="10515600" cy="2860486"/>
        </p:xfrm>
        <a:graphic>
          <a:graphicData uri="http://schemas.openxmlformats.org/drawingml/2006/table">
            <a:tbl>
              <a:tblPr/>
              <a:tblGrid>
                <a:gridCol w="956800">
                  <a:extLst>
                    <a:ext uri="{9D8B030D-6E8A-4147-A177-3AD203B41FA5}">
                      <a16:colId xmlns:a16="http://schemas.microsoft.com/office/drawing/2014/main" val="4044957273"/>
                    </a:ext>
                  </a:extLst>
                </a:gridCol>
                <a:gridCol w="956800">
                  <a:extLst>
                    <a:ext uri="{9D8B030D-6E8A-4147-A177-3AD203B41FA5}">
                      <a16:colId xmlns:a16="http://schemas.microsoft.com/office/drawing/2014/main" val="3914414071"/>
                    </a:ext>
                  </a:extLst>
                </a:gridCol>
                <a:gridCol w="956800">
                  <a:extLst>
                    <a:ext uri="{9D8B030D-6E8A-4147-A177-3AD203B41FA5}">
                      <a16:colId xmlns:a16="http://schemas.microsoft.com/office/drawing/2014/main" val="214579872"/>
                    </a:ext>
                  </a:extLst>
                </a:gridCol>
                <a:gridCol w="956800">
                  <a:extLst>
                    <a:ext uri="{9D8B030D-6E8A-4147-A177-3AD203B41FA5}">
                      <a16:colId xmlns:a16="http://schemas.microsoft.com/office/drawing/2014/main" val="2369374893"/>
                    </a:ext>
                  </a:extLst>
                </a:gridCol>
                <a:gridCol w="956800">
                  <a:extLst>
                    <a:ext uri="{9D8B030D-6E8A-4147-A177-3AD203B41FA5}">
                      <a16:colId xmlns:a16="http://schemas.microsoft.com/office/drawing/2014/main" val="339969738"/>
                    </a:ext>
                  </a:extLst>
                </a:gridCol>
                <a:gridCol w="2235600">
                  <a:extLst>
                    <a:ext uri="{9D8B030D-6E8A-4147-A177-3AD203B41FA5}">
                      <a16:colId xmlns:a16="http://schemas.microsoft.com/office/drawing/2014/main" val="679972994"/>
                    </a:ext>
                  </a:extLst>
                </a:gridCol>
                <a:gridCol w="1510134">
                  <a:extLst>
                    <a:ext uri="{9D8B030D-6E8A-4147-A177-3AD203B41FA5}">
                      <a16:colId xmlns:a16="http://schemas.microsoft.com/office/drawing/2014/main" val="1023321526"/>
                    </a:ext>
                  </a:extLst>
                </a:gridCol>
                <a:gridCol w="1029066">
                  <a:extLst>
                    <a:ext uri="{9D8B030D-6E8A-4147-A177-3AD203B41FA5}">
                      <a16:colId xmlns:a16="http://schemas.microsoft.com/office/drawing/2014/main" val="4255437551"/>
                    </a:ext>
                  </a:extLst>
                </a:gridCol>
                <a:gridCol w="956800">
                  <a:extLst>
                    <a:ext uri="{9D8B030D-6E8A-4147-A177-3AD203B41FA5}">
                      <a16:colId xmlns:a16="http://schemas.microsoft.com/office/drawing/2014/main" val="3883613566"/>
                    </a:ext>
                  </a:extLst>
                </a:gridCol>
              </a:tblGrid>
              <a:tr h="202459">
                <a:tc gridSpan="3">
                  <a:txBody>
                    <a:bodyPr/>
                    <a:lstStyle/>
                    <a:p>
                      <a:pPr algn="l" fontAlgn="b">
                        <a:buNone/>
                      </a:pPr>
                      <a:r>
                        <a:rPr lang="es-ES" sz="1200" b="1" i="0" u="none" strike="noStrike" dirty="0">
                          <a:solidFill>
                            <a:srgbClr val="000000"/>
                          </a:solidFill>
                          <a:effectLst/>
                          <a:latin typeface="Franklin Gothic Book" panose="020B0503020102020204" pitchFamily="34" charset="0"/>
                        </a:rPr>
                        <a:t>REMUNERACIONES AL PDI</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96613304"/>
                  </a:ext>
                </a:extLst>
              </a:tr>
              <a:tr h="202459">
                <a:tc>
                  <a:txBody>
                    <a:bodyPr/>
                    <a:lstStyle/>
                    <a:p>
                      <a:pPr algn="ctr" fontAlgn="b">
                        <a:buNone/>
                      </a:pPr>
                      <a:r>
                        <a:rPr lang="es-ES" sz="1200" b="0" i="0" u="none" strike="noStrike" dirty="0">
                          <a:solidFill>
                            <a:srgbClr val="000000"/>
                          </a:solidFill>
                          <a:effectLst/>
                          <a:latin typeface="Franklin Gothic Book" panose="020B0503020102020204" pitchFamily="34" charset="0"/>
                        </a:rPr>
                        <a:t>NIF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ctr" fontAlgn="b">
                        <a:buNone/>
                      </a:pPr>
                      <a:r>
                        <a:rPr lang="es-ES" sz="1200" b="0" i="0" u="none" strike="noStrike">
                          <a:solidFill>
                            <a:srgbClr val="000000"/>
                          </a:solidFill>
                          <a:effectLst/>
                          <a:latin typeface="Franklin Gothic Book" panose="020B0503020102020204" pitchFamily="34" charset="0"/>
                        </a:rPr>
                        <a:t>APELLIDOS Y NOMBRE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b">
                        <a:buNone/>
                      </a:pPr>
                      <a:r>
                        <a:rPr lang="es-ES" sz="1200" b="0" i="0" u="none" strike="noStrike">
                          <a:solidFill>
                            <a:srgbClr val="000000"/>
                          </a:solidFill>
                          <a:effectLst/>
                          <a:latin typeface="Franklin Gothic Book" panose="020B0503020102020204" pitchFamily="34" charset="0"/>
                        </a:rPr>
                        <a:t>categoria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pt-BR" sz="1200" b="0" i="0" u="none" strike="noStrike">
                          <a:solidFill>
                            <a:srgbClr val="000000"/>
                          </a:solidFill>
                          <a:effectLst/>
                          <a:latin typeface="Franklin Gothic Book" panose="020B0503020102020204" pitchFamily="34" charset="0"/>
                        </a:rPr>
                        <a:t>nº horas totales art.60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Franklin Gothic Book" panose="020B0503020102020204" pitchFamily="34" charset="0"/>
                        </a:rPr>
                        <a:t>coste hora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Franklin Gothic Book" panose="020B0503020102020204" pitchFamily="34" charset="0"/>
                        </a:rPr>
                        <a:t>retri minima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2688380"/>
                  </a:ext>
                </a:extLst>
              </a:tr>
              <a:tr h="202459">
                <a:tc>
                  <a:txBody>
                    <a:bodyPr/>
                    <a:lstStyle/>
                    <a:p>
                      <a:pPr algn="l" fontAlgn="b">
                        <a:buNone/>
                      </a:pPr>
                      <a:r>
                        <a:rPr lang="es-ES" sz="1200" b="0" i="0" u="none" strike="noStrike" dirty="0">
                          <a:solidFill>
                            <a:srgbClr val="000000"/>
                          </a:solidFill>
                          <a:effectLst/>
                          <a:latin typeface="Franklin Gothic Book" panose="020B0503020102020204" pitchFamily="34" charset="0"/>
                        </a:rPr>
                        <a:t>12345678 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dirty="0">
                          <a:solidFill>
                            <a:srgbClr val="000000"/>
                          </a:solidFill>
                          <a:effectLst/>
                          <a:latin typeface="Franklin Gothic Book" panose="020B0503020102020204" pitchFamily="34" charset="0"/>
                        </a:rPr>
                        <a:t>Delibes Setién, Miguel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a:solidFill>
                            <a:srgbClr val="000000"/>
                          </a:solidFill>
                          <a:effectLst/>
                          <a:latin typeface="Franklin Gothic Book" panose="020B0503020102020204" pitchFamily="34" charset="0"/>
                        </a:rPr>
                        <a:t>Catedrático de Universidad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240,00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33,87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8.128,04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1533437"/>
                  </a:ext>
                </a:extLst>
              </a:tr>
              <a:tr h="256128">
                <a:tc>
                  <a:txBody>
                    <a:bodyPr/>
                    <a:lstStyle/>
                    <a:p>
                      <a:pPr algn="l" fontAlgn="b">
                        <a:buNone/>
                      </a:pPr>
                      <a:r>
                        <a:rPr lang="es-ES" sz="1200" b="0" i="0" u="none" strike="noStrike">
                          <a:solidFill>
                            <a:srgbClr val="000000"/>
                          </a:solidFill>
                          <a:effectLst/>
                          <a:latin typeface="Franklin Gothic Book" panose="020B0503020102020204" pitchFamily="34" charset="0"/>
                        </a:rPr>
                        <a:t>87654321 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dirty="0">
                          <a:solidFill>
                            <a:srgbClr val="000000"/>
                          </a:solidFill>
                          <a:effectLst/>
                          <a:latin typeface="Franklin Gothic Book" panose="020B0503020102020204" pitchFamily="34" charset="0"/>
                        </a:rPr>
                        <a:t>Rodríguez de la Fuente, Félix</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a:solidFill>
                            <a:srgbClr val="000000"/>
                          </a:solidFill>
                          <a:effectLst/>
                          <a:latin typeface="Franklin Gothic Book" panose="020B0503020102020204" pitchFamily="34" charset="0"/>
                        </a:rPr>
                        <a:t>Profesor Titular de Universidad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40,00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26,57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1.062,74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7835927"/>
                  </a:ext>
                </a:extLst>
              </a:tr>
              <a:tr h="202459">
                <a:tc>
                  <a:txBody>
                    <a:bodyPr/>
                    <a:lstStyle/>
                    <a:p>
                      <a:pPr algn="l" fontAlgn="b">
                        <a:buNone/>
                      </a:pPr>
                      <a:r>
                        <a:rPr lang="es-ES" sz="1200" b="0" i="0" u="none" strike="noStrike">
                          <a:solidFill>
                            <a:srgbClr val="000000"/>
                          </a:solidFill>
                          <a:effectLst/>
                          <a:latin typeface="Franklin Gothic Book" panose="020B0503020102020204" pitchFamily="34" charset="0"/>
                        </a:rPr>
                        <a:t>12348765 Z</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dirty="0">
                          <a:solidFill>
                            <a:srgbClr val="000000"/>
                          </a:solidFill>
                          <a:effectLst/>
                          <a:latin typeface="Franklin Gothic Book" panose="020B0503020102020204" pitchFamily="34" charset="0"/>
                        </a:rPr>
                        <a:t> del Río </a:t>
                      </a:r>
                      <a:r>
                        <a:rPr lang="es-ES" sz="1200" b="0" i="0" u="none" strike="noStrike" dirty="0" err="1">
                          <a:solidFill>
                            <a:srgbClr val="000000"/>
                          </a:solidFill>
                          <a:effectLst/>
                          <a:latin typeface="Franklin Gothic Book" panose="020B0503020102020204" pitchFamily="34" charset="0"/>
                        </a:rPr>
                        <a:t>Hortega</a:t>
                      </a:r>
                      <a:r>
                        <a:rPr lang="es-ES" sz="1200" b="0" i="0" u="none" strike="noStrike" dirty="0">
                          <a:solidFill>
                            <a:srgbClr val="000000"/>
                          </a:solidFill>
                          <a:effectLst/>
                          <a:latin typeface="Franklin Gothic Book" panose="020B0503020102020204" pitchFamily="34" charset="0"/>
                        </a:rPr>
                        <a:t>, Pío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Ayudante Doctor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40,00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20,81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832,27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5858670"/>
                  </a:ext>
                </a:extLst>
              </a:tr>
              <a:tr h="202459">
                <a:tc>
                  <a:txBody>
                    <a:bodyPr/>
                    <a:lstStyle/>
                    <a:p>
                      <a:pPr algn="l" fontAlgn="b">
                        <a:buNone/>
                      </a:pPr>
                      <a:r>
                        <a:rPr lang="es-ES" sz="1200" b="0" i="0" u="none" strike="noStrike">
                          <a:solidFill>
                            <a:srgbClr val="000000"/>
                          </a:solidFill>
                          <a:effectLst/>
                          <a:latin typeface="Franklin Gothic Book" panose="020B0503020102020204" pitchFamily="34" charset="0"/>
                        </a:rPr>
                        <a:t>54321234 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dirty="0">
                          <a:solidFill>
                            <a:srgbClr val="000000"/>
                          </a:solidFill>
                          <a:effectLst/>
                          <a:latin typeface="Franklin Gothic Book" panose="020B0503020102020204" pitchFamily="34" charset="0"/>
                        </a:rPr>
                        <a:t> de Herrera de Maliaño, Juan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a:solidFill>
                            <a:srgbClr val="000000"/>
                          </a:solidFill>
                          <a:effectLst/>
                          <a:latin typeface="Franklin Gothic Book" panose="020B0503020102020204" pitchFamily="34" charset="0"/>
                        </a:rPr>
                        <a:t>Investigador Postdoctoral (UVa)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120,00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20,17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2.419,97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9615372"/>
                  </a:ext>
                </a:extLst>
              </a:tr>
              <a:tr h="202459">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dirty="0">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No datos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6822879"/>
                  </a:ext>
                </a:extLst>
              </a:tr>
              <a:tr h="202459">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dirty="0">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No datos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1257585"/>
                  </a:ext>
                </a:extLst>
              </a:tr>
              <a:tr h="202459">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No datos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1671677"/>
                  </a:ext>
                </a:extLst>
              </a:tr>
              <a:tr h="202459">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No datos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9197305"/>
                  </a:ext>
                </a:extLst>
              </a:tr>
              <a:tr h="193256">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100" b="0" i="0" u="none" strike="noStrike" dirty="0">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s-ES" sz="1100" b="0" i="0" u="none" strike="noStrike">
                          <a:solidFill>
                            <a:srgbClr val="000000"/>
                          </a:solidFill>
                          <a:effectLst/>
                          <a:latin typeface="Franklin Gothic Book" panose="020B0503020102020204" pitchFamily="34" charset="0"/>
                        </a:rPr>
                        <a:t>12.443,02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495193805"/>
                  </a:ext>
                </a:extLst>
              </a:tr>
              <a:tr h="193256">
                <a:tc>
                  <a:txBody>
                    <a:bodyPr/>
                    <a:lstStyle/>
                    <a:p>
                      <a:pPr algn="l" fontAlgn="b">
                        <a:buNone/>
                      </a:pPr>
                      <a:endParaRPr lang="es-ES" sz="11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731412360"/>
                  </a:ext>
                </a:extLst>
              </a:tr>
              <a:tr h="193256">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1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594274396"/>
                  </a:ext>
                </a:extLst>
              </a:tr>
              <a:tr h="202459">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noFill/>
                  </a:tcPr>
                </a:tc>
                <a:tc gridSpan="4">
                  <a:txBody>
                    <a:bodyPr/>
                    <a:lstStyle/>
                    <a:p>
                      <a:pPr algn="ctr" fontAlgn="b">
                        <a:buNone/>
                      </a:pPr>
                      <a:r>
                        <a:rPr lang="es-ES" sz="1100" b="0" i="0" u="none" strike="noStrike">
                          <a:solidFill>
                            <a:srgbClr val="000000"/>
                          </a:solidFill>
                          <a:effectLst/>
                          <a:latin typeface="Franklin Gothic Book" panose="020B0503020102020204" pitchFamily="34" charset="0"/>
                        </a:rPr>
                        <a:t>TOTAL GASTOS REMUNERACIONES PDI.: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12.443,02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buNone/>
                      </a:pPr>
                      <a:endParaRPr lang="es-ES" sz="1100" b="0" i="0" u="none" strike="noStrike">
                        <a:solidFill>
                          <a:srgbClr val="000000"/>
                        </a:solidFill>
                        <a:effectLst/>
                        <a:latin typeface="Franklin Gothic Book" panose="020B050302010202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buNone/>
                      </a:pPr>
                      <a:endParaRPr lang="es-ES" sz="11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498823344"/>
                  </a:ext>
                </a:extLst>
              </a:tr>
            </a:tbl>
          </a:graphicData>
        </a:graphic>
      </p:graphicFrame>
      <p:sp>
        <p:nvSpPr>
          <p:cNvPr id="14" name="Elipse 13">
            <a:extLst>
              <a:ext uri="{FF2B5EF4-FFF2-40B4-BE49-F238E27FC236}">
                <a16:creationId xmlns:a16="http://schemas.microsoft.com/office/drawing/2014/main" id="{559AACD6-403A-3EAC-A7E7-B857F06FFEBA}"/>
              </a:ext>
            </a:extLst>
          </p:cNvPr>
          <p:cNvSpPr/>
          <p:nvPr/>
        </p:nvSpPr>
        <p:spPr>
          <a:xfrm>
            <a:off x="5376293" y="2621871"/>
            <a:ext cx="1948237" cy="421075"/>
          </a:xfrm>
          <a:prstGeom prst="ellipse">
            <a:avLst/>
          </a:prstGeom>
          <a:noFill/>
          <a:ln>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pic>
        <p:nvPicPr>
          <p:cNvPr id="27" name="Imagen 26" descr="Tabla&#10;&#10;El contenido generado por IA puede ser incorrecto.">
            <a:extLst>
              <a:ext uri="{FF2B5EF4-FFF2-40B4-BE49-F238E27FC236}">
                <a16:creationId xmlns:a16="http://schemas.microsoft.com/office/drawing/2014/main" id="{586849AF-2749-EC55-3D41-1B20960EB396}"/>
              </a:ext>
            </a:extLst>
          </p:cNvPr>
          <p:cNvPicPr>
            <a:picLocks noChangeAspect="1"/>
          </p:cNvPicPr>
          <p:nvPr/>
        </p:nvPicPr>
        <p:blipFill>
          <a:blip r:embed="rId5"/>
          <a:stretch>
            <a:fillRect/>
          </a:stretch>
        </p:blipFill>
        <p:spPr>
          <a:xfrm>
            <a:off x="348670" y="4039720"/>
            <a:ext cx="1926423" cy="2246282"/>
          </a:xfrm>
          <a:prstGeom prst="rect">
            <a:avLst/>
          </a:prstGeom>
        </p:spPr>
      </p:pic>
      <p:sp>
        <p:nvSpPr>
          <p:cNvPr id="15" name="Elipse 14">
            <a:extLst>
              <a:ext uri="{FF2B5EF4-FFF2-40B4-BE49-F238E27FC236}">
                <a16:creationId xmlns:a16="http://schemas.microsoft.com/office/drawing/2014/main" id="{01096A92-9113-84C0-2EA8-AC5D28E25F06}"/>
              </a:ext>
            </a:extLst>
          </p:cNvPr>
          <p:cNvSpPr/>
          <p:nvPr/>
        </p:nvSpPr>
        <p:spPr>
          <a:xfrm>
            <a:off x="573457" y="5213581"/>
            <a:ext cx="1309637" cy="1034176"/>
          </a:xfrm>
          <a:prstGeom prst="ellipse">
            <a:avLst/>
          </a:prstGeom>
          <a:noFill/>
          <a:ln>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cxnSp>
        <p:nvCxnSpPr>
          <p:cNvPr id="17" name="Conector recto 16">
            <a:extLst>
              <a:ext uri="{FF2B5EF4-FFF2-40B4-BE49-F238E27FC236}">
                <a16:creationId xmlns:a16="http://schemas.microsoft.com/office/drawing/2014/main" id="{6A14CB78-5BCB-B5A8-F29A-440EB8DB73AF}"/>
              </a:ext>
            </a:extLst>
          </p:cNvPr>
          <p:cNvCxnSpPr>
            <a:cxnSpLocks/>
            <a:stCxn id="14" idx="2"/>
            <a:endCxn id="15" idx="1"/>
          </p:cNvCxnSpPr>
          <p:nvPr/>
        </p:nvCxnSpPr>
        <p:spPr>
          <a:xfrm flipH="1">
            <a:off x="765249" y="2832409"/>
            <a:ext cx="4611044" cy="2532624"/>
          </a:xfrm>
          <a:prstGeom prst="line">
            <a:avLst/>
          </a:prstGeom>
        </p:spPr>
        <p:style>
          <a:lnRef idx="2">
            <a:schemeClr val="accent2"/>
          </a:lnRef>
          <a:fillRef idx="0">
            <a:schemeClr val="accent2"/>
          </a:fillRef>
          <a:effectRef idx="1">
            <a:schemeClr val="accent2"/>
          </a:effectRef>
          <a:fontRef idx="minor">
            <a:schemeClr val="tx1"/>
          </a:fontRef>
        </p:style>
      </p:cxnSp>
      <p:cxnSp>
        <p:nvCxnSpPr>
          <p:cNvPr id="18" name="Conector recto 17">
            <a:extLst>
              <a:ext uri="{FF2B5EF4-FFF2-40B4-BE49-F238E27FC236}">
                <a16:creationId xmlns:a16="http://schemas.microsoft.com/office/drawing/2014/main" id="{6FDF730F-EEDF-63E7-B21F-E4453CB888A3}"/>
              </a:ext>
            </a:extLst>
          </p:cNvPr>
          <p:cNvCxnSpPr>
            <a:cxnSpLocks/>
            <a:endCxn id="15" idx="5"/>
          </p:cNvCxnSpPr>
          <p:nvPr/>
        </p:nvCxnSpPr>
        <p:spPr>
          <a:xfrm flipH="1">
            <a:off x="1691302" y="2881650"/>
            <a:ext cx="5633229" cy="3214655"/>
          </a:xfrm>
          <a:prstGeom prst="line">
            <a:avLst/>
          </a:prstGeom>
        </p:spPr>
        <p:style>
          <a:lnRef idx="2">
            <a:schemeClr val="accent2"/>
          </a:lnRef>
          <a:fillRef idx="0">
            <a:schemeClr val="accent2"/>
          </a:fillRef>
          <a:effectRef idx="1">
            <a:schemeClr val="accent2"/>
          </a:effectRef>
          <a:fontRef idx="minor">
            <a:schemeClr val="tx1"/>
          </a:fontRef>
        </p:style>
      </p:cxnSp>
      <p:cxnSp>
        <p:nvCxnSpPr>
          <p:cNvPr id="36" name="Conector: angular 35">
            <a:extLst>
              <a:ext uri="{FF2B5EF4-FFF2-40B4-BE49-F238E27FC236}">
                <a16:creationId xmlns:a16="http://schemas.microsoft.com/office/drawing/2014/main" id="{7A302864-3874-C91C-CECA-466238F1B273}"/>
              </a:ext>
            </a:extLst>
          </p:cNvPr>
          <p:cNvCxnSpPr>
            <a:cxnSpLocks/>
          </p:cNvCxnSpPr>
          <p:nvPr/>
        </p:nvCxnSpPr>
        <p:spPr>
          <a:xfrm rot="5400000">
            <a:off x="6011801" y="3716070"/>
            <a:ext cx="2963438" cy="1065761"/>
          </a:xfrm>
          <a:prstGeom prst="bent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38" name="CuadroTexto 37">
            <a:extLst>
              <a:ext uri="{FF2B5EF4-FFF2-40B4-BE49-F238E27FC236}">
                <a16:creationId xmlns:a16="http://schemas.microsoft.com/office/drawing/2014/main" id="{CE2677AC-78CC-017E-0A38-086E0588AAF5}"/>
              </a:ext>
            </a:extLst>
          </p:cNvPr>
          <p:cNvSpPr txBox="1"/>
          <p:nvPr/>
        </p:nvSpPr>
        <p:spPr>
          <a:xfrm>
            <a:off x="7052898" y="5135722"/>
            <a:ext cx="5040343" cy="923330"/>
          </a:xfrm>
          <a:prstGeom prst="rect">
            <a:avLst/>
          </a:prstGeom>
          <a:noFill/>
        </p:spPr>
        <p:txBody>
          <a:bodyPr wrap="square" lIns="91440" tIns="45720" rIns="91440" bIns="45720" rtlCol="0" anchor="t">
            <a:spAutoFit/>
          </a:bodyPr>
          <a:lstStyle/>
          <a:p>
            <a:r>
              <a:rPr lang="es-ES" dirty="0">
                <a:solidFill>
                  <a:srgbClr val="FF0000"/>
                </a:solidFill>
              </a:rPr>
              <a:t>En este caso, por ejemplo, son unas 40 semanas (referenciado a febrero 2026 ) por 6 h/semanas de dedicación.</a:t>
            </a:r>
          </a:p>
        </p:txBody>
      </p:sp>
      <p:pic>
        <p:nvPicPr>
          <p:cNvPr id="46" name="Imagen 45" descr="Interfaz de usuario gráfica, Texto, Aplicación&#10;&#10;El contenido generado por IA puede ser incorrecto.">
            <a:extLst>
              <a:ext uri="{FF2B5EF4-FFF2-40B4-BE49-F238E27FC236}">
                <a16:creationId xmlns:a16="http://schemas.microsoft.com/office/drawing/2014/main" id="{FB7D8FF6-C130-8597-373D-6755D224FD37}"/>
              </a:ext>
            </a:extLst>
          </p:cNvPr>
          <p:cNvPicPr>
            <a:picLocks noChangeAspect="1"/>
          </p:cNvPicPr>
          <p:nvPr/>
        </p:nvPicPr>
        <p:blipFill>
          <a:blip r:embed="rId6"/>
          <a:stretch>
            <a:fillRect/>
          </a:stretch>
        </p:blipFill>
        <p:spPr>
          <a:xfrm>
            <a:off x="11280849" y="1744489"/>
            <a:ext cx="885825" cy="1485900"/>
          </a:xfrm>
          <a:prstGeom prst="rect">
            <a:avLst/>
          </a:prstGeom>
        </p:spPr>
      </p:pic>
      <p:cxnSp>
        <p:nvCxnSpPr>
          <p:cNvPr id="47" name="Conector: angular 46">
            <a:extLst>
              <a:ext uri="{FF2B5EF4-FFF2-40B4-BE49-F238E27FC236}">
                <a16:creationId xmlns:a16="http://schemas.microsoft.com/office/drawing/2014/main" id="{21220CFD-93F6-19CF-71C8-DB9421713B87}"/>
              </a:ext>
            </a:extLst>
          </p:cNvPr>
          <p:cNvCxnSpPr>
            <a:cxnSpLocks/>
            <a:stCxn id="46" idx="2"/>
          </p:cNvCxnSpPr>
          <p:nvPr/>
        </p:nvCxnSpPr>
        <p:spPr>
          <a:xfrm rot="16200000" flipH="1">
            <a:off x="10789722" y="4164428"/>
            <a:ext cx="1868080" cy="1"/>
          </a:xfrm>
          <a:prstGeom prst="bent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 name="CuadroTexto 1">
            <a:extLst>
              <a:ext uri="{FF2B5EF4-FFF2-40B4-BE49-F238E27FC236}">
                <a16:creationId xmlns:a16="http://schemas.microsoft.com/office/drawing/2014/main" id="{0B476BEE-E8AA-8426-39AE-890C46F25273}"/>
              </a:ext>
            </a:extLst>
          </p:cNvPr>
          <p:cNvSpPr txBox="1"/>
          <p:nvPr/>
        </p:nvSpPr>
        <p:spPr>
          <a:xfrm>
            <a:off x="6839984" y="1404162"/>
            <a:ext cx="5141197" cy="1354217"/>
          </a:xfrm>
          <a:prstGeom prst="rect">
            <a:avLst/>
          </a:prstGeom>
          <a:noFill/>
        </p:spPr>
        <p:txBody>
          <a:bodyPr wrap="square" lIns="91440" tIns="45720" rIns="91440" bIns="45720" rtlCol="0" anchor="t">
            <a:spAutoFit/>
          </a:bodyPr>
          <a:lstStyle/>
          <a:p>
            <a:pPr marL="285750" indent="-285750">
              <a:buFont typeface="Calibri,Sans-Serif"/>
              <a:buChar char="-"/>
            </a:pPr>
            <a:endParaRPr lang="es-ES" sz="1600" dirty="0">
              <a:solidFill>
                <a:srgbClr val="000000"/>
              </a:solidFill>
            </a:endParaRPr>
          </a:p>
          <a:p>
            <a:r>
              <a:rPr lang="es-ES" sz="1600" dirty="0">
                <a:solidFill>
                  <a:srgbClr val="FF0000"/>
                </a:solidFill>
              </a:rPr>
              <a:t> Ver. Punto 9 de </a:t>
            </a:r>
            <a:r>
              <a:rPr lang="es-ES" sz="1600" dirty="0" err="1">
                <a:solidFill>
                  <a:srgbClr val="FF0000"/>
                </a:solidFill>
              </a:rPr>
              <a:t>FAQs</a:t>
            </a:r>
            <a:endParaRPr lang="es-ES" sz="1600" dirty="0" err="1">
              <a:solidFill>
                <a:srgbClr val="000000"/>
              </a:solidFill>
            </a:endParaRPr>
          </a:p>
          <a:p>
            <a:r>
              <a:rPr lang="es-ES" sz="1600">
                <a:solidFill>
                  <a:srgbClr val="FF0000"/>
                </a:solidFill>
              </a:rPr>
              <a:t>(</a:t>
            </a:r>
            <a:r>
              <a:rPr lang="es-ES" sz="1600" dirty="0">
                <a:solidFill>
                  <a:srgbClr val="FF0000"/>
                </a:solidFill>
                <a:hlinkClick r:id="rId7"/>
              </a:rPr>
              <a:t>https://fundacion.uva.es/wp-content/uploads/2025/10/FAQ_ART.-60-v2.pdf</a:t>
            </a:r>
            <a:r>
              <a:rPr lang="es-ES" sz="1600">
                <a:solidFill>
                  <a:srgbClr val="FF0000"/>
                </a:solidFill>
              </a:rPr>
              <a:t>)</a:t>
            </a:r>
            <a:endParaRPr lang="es-ES" sz="1600">
              <a:solidFill>
                <a:srgbClr val="000000"/>
              </a:solidFill>
            </a:endParaRPr>
          </a:p>
          <a:p>
            <a:endParaRPr lang="es-ES" dirty="0">
              <a:solidFill>
                <a:srgbClr val="FF0000"/>
              </a:solidFill>
            </a:endParaRPr>
          </a:p>
        </p:txBody>
      </p:sp>
    </p:spTree>
    <p:extLst>
      <p:ext uri="{BB962C8B-B14F-4D97-AF65-F5344CB8AC3E}">
        <p14:creationId xmlns:p14="http://schemas.microsoft.com/office/powerpoint/2010/main" val="2229016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3CD1B-29CC-47DF-4F09-1A6A7F96E1EB}"/>
            </a:ext>
          </a:extLst>
        </p:cNvPr>
        <p:cNvGrpSpPr/>
        <p:nvPr/>
      </p:nvGrpSpPr>
      <p:grpSpPr>
        <a:xfrm>
          <a:off x="0" y="0"/>
          <a:ext cx="0" cy="0"/>
          <a:chOff x="0" y="0"/>
          <a:chExt cx="0" cy="0"/>
        </a:xfrm>
      </p:grpSpPr>
      <p:sp>
        <p:nvSpPr>
          <p:cNvPr id="4" name="Título 3">
            <a:extLst>
              <a:ext uri="{FF2B5EF4-FFF2-40B4-BE49-F238E27FC236}">
                <a16:creationId xmlns:a16="http://schemas.microsoft.com/office/drawing/2014/main" id="{5E7FFB32-61EF-E447-0673-41E9B0DB74D6}"/>
              </a:ext>
            </a:extLst>
          </p:cNvPr>
          <p:cNvSpPr>
            <a:spLocks noGrp="1"/>
          </p:cNvSpPr>
          <p:nvPr>
            <p:ph type="title"/>
          </p:nvPr>
        </p:nvSpPr>
        <p:spPr>
          <a:xfrm>
            <a:off x="2573541" y="366592"/>
            <a:ext cx="9840132" cy="923093"/>
          </a:xfrm>
        </p:spPr>
        <p:txBody>
          <a:bodyPr>
            <a:normAutofit/>
          </a:bodyPr>
          <a:lstStyle/>
          <a:p>
            <a:r>
              <a:rPr lang="es-ES" sz="3200" dirty="0"/>
              <a:t>3. REMUNERACIONES PTGAS Y PDI</a:t>
            </a:r>
          </a:p>
        </p:txBody>
      </p:sp>
      <p:sp>
        <p:nvSpPr>
          <p:cNvPr id="16" name="Marcador de contenido 15">
            <a:extLst>
              <a:ext uri="{FF2B5EF4-FFF2-40B4-BE49-F238E27FC236}">
                <a16:creationId xmlns:a16="http://schemas.microsoft.com/office/drawing/2014/main" id="{5DDEC927-6631-A276-267B-995DA3B66540}"/>
              </a:ext>
            </a:extLst>
          </p:cNvPr>
          <p:cNvSpPr>
            <a:spLocks noGrp="1"/>
          </p:cNvSpPr>
          <p:nvPr>
            <p:ph idx="1"/>
          </p:nvPr>
        </p:nvSpPr>
        <p:spPr>
          <a:xfrm>
            <a:off x="413630" y="1307647"/>
            <a:ext cx="11364740" cy="1001955"/>
          </a:xfrm>
        </p:spPr>
        <p:txBody>
          <a:bodyPr>
            <a:normAutofit/>
          </a:bodyPr>
          <a:lstStyle/>
          <a:p>
            <a:r>
              <a:rPr lang="es-ES" sz="1800" dirty="0"/>
              <a:t>Ahora retornamos a la hoja principal y ajustamos remuneraciones al PDI y PTGAS con los costes mínimos.</a:t>
            </a:r>
          </a:p>
        </p:txBody>
      </p:sp>
      <p:pic>
        <p:nvPicPr>
          <p:cNvPr id="3" name="Imagen 2" descr="Cuatricomia_Blanco">
            <a:extLst>
              <a:ext uri="{FF2B5EF4-FFF2-40B4-BE49-F238E27FC236}">
                <a16:creationId xmlns:a16="http://schemas.microsoft.com/office/drawing/2014/main" id="{25046303-ACB8-55E2-4948-E85BA8213EC9}"/>
              </a:ext>
            </a:extLst>
          </p:cNvPr>
          <p:cNvPicPr/>
          <p:nvPr/>
        </p:nvPicPr>
        <p:blipFill>
          <a:blip r:embed="rId2" cstate="print">
            <a:lum bright="12000" contrast="18000"/>
            <a:extLst>
              <a:ext uri="{28A0092B-C50C-407E-A947-70E740481C1C}">
                <a14:useLocalDpi xmlns:a14="http://schemas.microsoft.com/office/drawing/2010/main" val="0"/>
              </a:ext>
            </a:extLst>
          </a:blip>
          <a:srcRect/>
          <a:stretch>
            <a:fillRect/>
          </a:stretch>
        </p:blipFill>
        <p:spPr bwMode="auto">
          <a:xfrm>
            <a:off x="383636" y="180663"/>
            <a:ext cx="1659048" cy="873660"/>
          </a:xfrm>
          <a:prstGeom prst="rect">
            <a:avLst/>
          </a:prstGeom>
          <a:noFill/>
          <a:ln>
            <a:noFill/>
          </a:ln>
        </p:spPr>
      </p:pic>
      <p:pic>
        <p:nvPicPr>
          <p:cNvPr id="5" name="Imagen 4">
            <a:extLst>
              <a:ext uri="{FF2B5EF4-FFF2-40B4-BE49-F238E27FC236}">
                <a16:creationId xmlns:a16="http://schemas.microsoft.com/office/drawing/2014/main" id="{7AB0E122-259C-A2BC-A488-14FD4BEF91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6698" y="55466"/>
            <a:ext cx="2289124" cy="998857"/>
          </a:xfrm>
          <a:prstGeom prst="rect">
            <a:avLst/>
          </a:prstGeom>
        </p:spPr>
      </p:pic>
      <p:pic>
        <p:nvPicPr>
          <p:cNvPr id="6" name="Imagen 5">
            <a:extLst>
              <a:ext uri="{FF2B5EF4-FFF2-40B4-BE49-F238E27FC236}">
                <a16:creationId xmlns:a16="http://schemas.microsoft.com/office/drawing/2014/main" id="{51B3022D-63A9-69E6-638C-0F5F13DA7AAD}"/>
              </a:ext>
            </a:extLst>
          </p:cNvPr>
          <p:cNvPicPr>
            <a:picLocks noChangeAspect="1"/>
          </p:cNvPicPr>
          <p:nvPr/>
        </p:nvPicPr>
        <p:blipFill>
          <a:blip r:embed="rId4"/>
          <a:stretch>
            <a:fillRect/>
          </a:stretch>
        </p:blipFill>
        <p:spPr>
          <a:xfrm>
            <a:off x="986414" y="1680036"/>
            <a:ext cx="4695825" cy="257175"/>
          </a:xfrm>
          <a:prstGeom prst="rect">
            <a:avLst/>
          </a:prstGeom>
        </p:spPr>
      </p:pic>
      <p:graphicFrame>
        <p:nvGraphicFramePr>
          <p:cNvPr id="8" name="Tabla 7">
            <a:extLst>
              <a:ext uri="{FF2B5EF4-FFF2-40B4-BE49-F238E27FC236}">
                <a16:creationId xmlns:a16="http://schemas.microsoft.com/office/drawing/2014/main" id="{DCFA83C7-AE3E-F919-1B0F-C2449DBBA727}"/>
              </a:ext>
            </a:extLst>
          </p:cNvPr>
          <p:cNvGraphicFramePr>
            <a:graphicFrameLocks noGrp="1"/>
          </p:cNvGraphicFramePr>
          <p:nvPr>
            <p:extLst>
              <p:ext uri="{D42A27DB-BD31-4B8C-83A1-F6EECF244321}">
                <p14:modId xmlns:p14="http://schemas.microsoft.com/office/powerpoint/2010/main" val="3362929622"/>
              </p:ext>
            </p:extLst>
          </p:nvPr>
        </p:nvGraphicFramePr>
        <p:xfrm>
          <a:off x="986414" y="2096655"/>
          <a:ext cx="6858721" cy="3801104"/>
        </p:xfrm>
        <a:graphic>
          <a:graphicData uri="http://schemas.openxmlformats.org/drawingml/2006/table">
            <a:tbl>
              <a:tblPr/>
              <a:tblGrid>
                <a:gridCol w="1137947">
                  <a:extLst>
                    <a:ext uri="{9D8B030D-6E8A-4147-A177-3AD203B41FA5}">
                      <a16:colId xmlns:a16="http://schemas.microsoft.com/office/drawing/2014/main" val="2722998569"/>
                    </a:ext>
                  </a:extLst>
                </a:gridCol>
                <a:gridCol w="806909">
                  <a:extLst>
                    <a:ext uri="{9D8B030D-6E8A-4147-A177-3AD203B41FA5}">
                      <a16:colId xmlns:a16="http://schemas.microsoft.com/office/drawing/2014/main" val="1401248909"/>
                    </a:ext>
                  </a:extLst>
                </a:gridCol>
                <a:gridCol w="910358">
                  <a:extLst>
                    <a:ext uri="{9D8B030D-6E8A-4147-A177-3AD203B41FA5}">
                      <a16:colId xmlns:a16="http://schemas.microsoft.com/office/drawing/2014/main" val="394052824"/>
                    </a:ext>
                  </a:extLst>
                </a:gridCol>
                <a:gridCol w="910358">
                  <a:extLst>
                    <a:ext uri="{9D8B030D-6E8A-4147-A177-3AD203B41FA5}">
                      <a16:colId xmlns:a16="http://schemas.microsoft.com/office/drawing/2014/main" val="535894046"/>
                    </a:ext>
                  </a:extLst>
                </a:gridCol>
                <a:gridCol w="910358">
                  <a:extLst>
                    <a:ext uri="{9D8B030D-6E8A-4147-A177-3AD203B41FA5}">
                      <a16:colId xmlns:a16="http://schemas.microsoft.com/office/drawing/2014/main" val="206228960"/>
                    </a:ext>
                  </a:extLst>
                </a:gridCol>
                <a:gridCol w="1065533">
                  <a:extLst>
                    <a:ext uri="{9D8B030D-6E8A-4147-A177-3AD203B41FA5}">
                      <a16:colId xmlns:a16="http://schemas.microsoft.com/office/drawing/2014/main" val="437456996"/>
                    </a:ext>
                  </a:extLst>
                </a:gridCol>
                <a:gridCol w="1117258">
                  <a:extLst>
                    <a:ext uri="{9D8B030D-6E8A-4147-A177-3AD203B41FA5}">
                      <a16:colId xmlns:a16="http://schemas.microsoft.com/office/drawing/2014/main" val="1959874046"/>
                    </a:ext>
                  </a:extLst>
                </a:gridCol>
              </a:tblGrid>
              <a:tr h="237569">
                <a:tc gridSpan="6">
                  <a:txBody>
                    <a:bodyPr/>
                    <a:lstStyle/>
                    <a:p>
                      <a:pPr algn="l" fontAlgn="b">
                        <a:buNone/>
                      </a:pPr>
                      <a:r>
                        <a:rPr lang="es-ES" sz="1200" b="1" i="0" u="none" strike="noStrike">
                          <a:solidFill>
                            <a:srgbClr val="000000"/>
                          </a:solidFill>
                          <a:effectLst/>
                          <a:latin typeface="Franklin Gothic Book" panose="020B0503020102020204" pitchFamily="34" charset="0"/>
                        </a:rPr>
                        <a:t>REMUNERACIONES AL PTGAS (Gratificaciones al PTGAS.):</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835722845"/>
                  </a:ext>
                </a:extLst>
              </a:tr>
              <a:tr h="237569">
                <a:tc>
                  <a:txBody>
                    <a:bodyPr/>
                    <a:lstStyle/>
                    <a:p>
                      <a:pPr algn="ctr" fontAlgn="b">
                        <a:buNone/>
                      </a:pPr>
                      <a:r>
                        <a:rPr lang="es-ES" sz="1200" b="0" i="0" u="none" strike="noStrike">
                          <a:solidFill>
                            <a:srgbClr val="000000"/>
                          </a:solidFill>
                          <a:effectLst/>
                          <a:latin typeface="Franklin Gothic Book" panose="020B0503020102020204" pitchFamily="34" charset="0"/>
                        </a:rPr>
                        <a:t>NIF</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ctr" fontAlgn="b">
                        <a:buNone/>
                      </a:pPr>
                      <a:r>
                        <a:rPr lang="es-ES" sz="1200" b="0" i="0" u="none" strike="noStrike">
                          <a:solidFill>
                            <a:srgbClr val="000000"/>
                          </a:solidFill>
                          <a:effectLst/>
                          <a:latin typeface="Franklin Gothic Book" panose="020B0503020102020204" pitchFamily="34" charset="0"/>
                        </a:rPr>
                        <a:t>APELLIDOS Y NOMBRE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b">
                        <a:buNone/>
                      </a:pPr>
                      <a:r>
                        <a:rPr lang="es-ES" sz="1200" b="0" i="0" u="none" strike="noStrike">
                          <a:solidFill>
                            <a:srgbClr val="000000"/>
                          </a:solidFill>
                          <a:effectLst/>
                          <a:latin typeface="Franklin Gothic Book" panose="020B0503020102020204" pitchFamily="34" charset="0"/>
                        </a:rPr>
                        <a:t>IMPORTE*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389906852"/>
                  </a:ext>
                </a:extLst>
              </a:tr>
              <a:tr h="237569">
                <a:tc>
                  <a:txBody>
                    <a:bodyPr/>
                    <a:lstStyle/>
                    <a:p>
                      <a:pPr algn="l" fontAlgn="b">
                        <a:buNone/>
                      </a:pPr>
                      <a:r>
                        <a:rPr lang="es-ES" sz="1200" b="0" i="0" u="none" strike="noStrike">
                          <a:solidFill>
                            <a:srgbClr val="000000"/>
                          </a:solidFill>
                          <a:effectLst/>
                          <a:latin typeface="Franklin Gothic Book" panose="020B0503020102020204" pitchFamily="34" charset="0"/>
                        </a:rPr>
                        <a:t>72304690 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de Ayanz y Beaumont, Jerónimo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1.450,00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405622431"/>
                  </a:ext>
                </a:extLst>
              </a:tr>
              <a:tr h="237569">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958939675"/>
                  </a:ext>
                </a:extLst>
              </a:tr>
              <a:tr h="237569">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a:solidFill>
                            <a:srgbClr val="000000"/>
                          </a:solidFill>
                          <a:effectLst/>
                          <a:latin typeface="Franklin Gothic Book" panose="020B05030201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06759370"/>
                  </a:ext>
                </a:extLst>
              </a:tr>
              <a:tr h="237569">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gridSpan="4">
                  <a:txBody>
                    <a:bodyPr/>
                    <a:lstStyle/>
                    <a:p>
                      <a:pPr algn="ctr" fontAlgn="b">
                        <a:buNone/>
                      </a:pPr>
                      <a:r>
                        <a:rPr lang="es-ES" sz="1100" b="0" i="0" u="none" strike="noStrike">
                          <a:solidFill>
                            <a:srgbClr val="000000"/>
                          </a:solidFill>
                          <a:effectLst/>
                          <a:latin typeface="Franklin Gothic Book" panose="020B0503020102020204" pitchFamily="34" charset="0"/>
                        </a:rPr>
                        <a:t>TOTAL GASTOS MATERIALES Y PERSONALES: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9.500,00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196055419"/>
                  </a:ext>
                </a:extLst>
              </a:tr>
              <a:tr h="237569">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867356618"/>
                  </a:ext>
                </a:extLst>
              </a:tr>
              <a:tr h="237569">
                <a:tc gridSpan="3">
                  <a:txBody>
                    <a:bodyPr/>
                    <a:lstStyle/>
                    <a:p>
                      <a:pPr algn="l" fontAlgn="b">
                        <a:buNone/>
                      </a:pPr>
                      <a:r>
                        <a:rPr lang="es-ES" sz="1200" b="1" i="0" u="none" strike="noStrike">
                          <a:solidFill>
                            <a:srgbClr val="000000"/>
                          </a:solidFill>
                          <a:effectLst/>
                          <a:latin typeface="Franklin Gothic Book" panose="020B0503020102020204" pitchFamily="34" charset="0"/>
                        </a:rPr>
                        <a:t>REMUNERACIONES AL PDI</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554764595"/>
                  </a:ext>
                </a:extLst>
              </a:tr>
              <a:tr h="237569">
                <a:tc>
                  <a:txBody>
                    <a:bodyPr/>
                    <a:lstStyle/>
                    <a:p>
                      <a:pPr algn="ctr" fontAlgn="b">
                        <a:buNone/>
                      </a:pPr>
                      <a:r>
                        <a:rPr lang="es-ES" sz="1200" b="0" i="0" u="none" strike="noStrike">
                          <a:solidFill>
                            <a:srgbClr val="000000"/>
                          </a:solidFill>
                          <a:effectLst/>
                          <a:latin typeface="Franklin Gothic Book" panose="020B0503020102020204" pitchFamily="34" charset="0"/>
                        </a:rPr>
                        <a:t>NIF</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ctr" fontAlgn="b">
                        <a:buNone/>
                      </a:pPr>
                      <a:r>
                        <a:rPr lang="es-ES" sz="1200" b="0" i="0" u="none" strike="noStrike">
                          <a:solidFill>
                            <a:srgbClr val="000000"/>
                          </a:solidFill>
                          <a:effectLst/>
                          <a:latin typeface="Franklin Gothic Book" panose="020B0503020102020204" pitchFamily="34" charset="0"/>
                        </a:rPr>
                        <a:t>APELLIDOS Y NOMBRE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fontAlgn="b">
                        <a:buNone/>
                      </a:pPr>
                      <a:r>
                        <a:rPr lang="es-ES" sz="1200" b="0" i="0" u="none" strike="noStrike">
                          <a:solidFill>
                            <a:srgbClr val="000000"/>
                          </a:solidFill>
                          <a:effectLst/>
                          <a:latin typeface="Franklin Gothic Book" panose="020B0503020102020204" pitchFamily="34" charset="0"/>
                        </a:rPr>
                        <a:t>IMPORTE*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682225427"/>
                  </a:ext>
                </a:extLst>
              </a:tr>
              <a:tr h="237569">
                <a:tc>
                  <a:txBody>
                    <a:bodyPr/>
                    <a:lstStyle/>
                    <a:p>
                      <a:pPr algn="l" fontAlgn="b">
                        <a:buNone/>
                      </a:pPr>
                      <a:r>
                        <a:rPr lang="es-ES" sz="1200" b="0" i="0" u="none" strike="noStrike">
                          <a:solidFill>
                            <a:srgbClr val="000000"/>
                          </a:solidFill>
                          <a:effectLst/>
                          <a:latin typeface="Franklin Gothic Book" panose="020B0503020102020204" pitchFamily="34" charset="0"/>
                        </a:rPr>
                        <a:t>12345678 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dirty="0">
                          <a:solidFill>
                            <a:srgbClr val="000000"/>
                          </a:solidFill>
                          <a:effectLst/>
                          <a:latin typeface="Franklin Gothic Book" panose="020B0503020102020204" pitchFamily="34" charset="0"/>
                        </a:rPr>
                        <a:t>Delibes Setién, Miguel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10.000,00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584499020"/>
                  </a:ext>
                </a:extLst>
              </a:tr>
              <a:tr h="237569">
                <a:tc>
                  <a:txBody>
                    <a:bodyPr/>
                    <a:lstStyle/>
                    <a:p>
                      <a:pPr algn="l" fontAlgn="b">
                        <a:buNone/>
                      </a:pPr>
                      <a:r>
                        <a:rPr lang="es-ES" sz="1200" b="0" i="0" u="none" strike="noStrike">
                          <a:solidFill>
                            <a:srgbClr val="000000"/>
                          </a:solidFill>
                          <a:effectLst/>
                          <a:latin typeface="Franklin Gothic Book" panose="020B0503020102020204" pitchFamily="34" charset="0"/>
                        </a:rPr>
                        <a:t>87654321 X</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Rodríguez de la Fuente, Félix</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2.000,00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dirty="0">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13274791"/>
                  </a:ext>
                </a:extLst>
              </a:tr>
              <a:tr h="237569">
                <a:tc>
                  <a:txBody>
                    <a:bodyPr/>
                    <a:lstStyle/>
                    <a:p>
                      <a:pPr algn="l" fontAlgn="b">
                        <a:buNone/>
                      </a:pPr>
                      <a:r>
                        <a:rPr lang="es-ES" sz="1200" b="0" i="0" u="none" strike="noStrike">
                          <a:solidFill>
                            <a:srgbClr val="000000"/>
                          </a:solidFill>
                          <a:effectLst/>
                          <a:latin typeface="Franklin Gothic Book" panose="020B0503020102020204" pitchFamily="34" charset="0"/>
                        </a:rPr>
                        <a:t>12348765 Z</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 del Río Hortega, Pío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1.000,00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316396849"/>
                  </a:ext>
                </a:extLst>
              </a:tr>
              <a:tr h="237569">
                <a:tc>
                  <a:txBody>
                    <a:bodyPr/>
                    <a:lstStyle/>
                    <a:p>
                      <a:pPr algn="l" fontAlgn="b">
                        <a:buNone/>
                      </a:pPr>
                      <a:r>
                        <a:rPr lang="es-ES" sz="1200" b="0" i="0" u="none" strike="noStrike">
                          <a:solidFill>
                            <a:srgbClr val="000000"/>
                          </a:solidFill>
                          <a:effectLst/>
                          <a:latin typeface="Franklin Gothic Book" panose="020B0503020102020204" pitchFamily="34" charset="0"/>
                        </a:rPr>
                        <a:t>54321234 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b">
                        <a:buNone/>
                      </a:pPr>
                      <a:r>
                        <a:rPr lang="es-ES" sz="1200" b="0" i="0" u="none" strike="noStrike">
                          <a:solidFill>
                            <a:srgbClr val="000000"/>
                          </a:solidFill>
                          <a:effectLst/>
                          <a:latin typeface="Franklin Gothic Book" panose="020B0503020102020204" pitchFamily="34" charset="0"/>
                        </a:rPr>
                        <a:t> de Herrera de Maliaño, Juan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2.500,00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6221506"/>
                  </a:ext>
                </a:extLst>
              </a:tr>
              <a:tr h="237569">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gridSpan="4">
                  <a:txBody>
                    <a:bodyPr/>
                    <a:lstStyle/>
                    <a:p>
                      <a:pPr algn="ctr" fontAlgn="b">
                        <a:buNone/>
                      </a:pPr>
                      <a:r>
                        <a:rPr lang="es-ES" sz="1100" b="0" i="0" u="none" strike="noStrike">
                          <a:solidFill>
                            <a:srgbClr val="000000"/>
                          </a:solidFill>
                          <a:effectLst/>
                          <a:latin typeface="Franklin Gothic Book" panose="020B0503020102020204" pitchFamily="34" charset="0"/>
                        </a:rPr>
                        <a:t>TOTAL GASTOS REMUNERACIONES PDI.: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r" fontAlgn="b">
                        <a:buNone/>
                      </a:pPr>
                      <a:r>
                        <a:rPr lang="es-ES" sz="1200" b="0" i="0" u="none" strike="noStrike">
                          <a:solidFill>
                            <a:srgbClr val="000000"/>
                          </a:solidFill>
                          <a:effectLst/>
                          <a:latin typeface="Franklin Gothic Book" panose="020B0503020102020204" pitchFamily="34" charset="0"/>
                        </a:rPr>
                        <a:t>15.500,00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64806566"/>
                  </a:ext>
                </a:extLst>
              </a:tr>
              <a:tr h="237569">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9671128"/>
                  </a:ext>
                </a:extLst>
              </a:tr>
              <a:tr h="237569">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buNone/>
                      </a:pPr>
                      <a:r>
                        <a:rPr lang="es-ES" sz="1200" b="1" i="0" u="none" strike="noStrike">
                          <a:solidFill>
                            <a:srgbClr val="000000"/>
                          </a:solidFill>
                          <a:effectLst/>
                          <a:latin typeface="Franklin Gothic Book" panose="020B0503020102020204" pitchFamily="34" charset="0"/>
                        </a:rPr>
                        <a:t>GASTOS TOTALES: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a:txBody>
                    <a:bodyPr/>
                    <a:lstStyle/>
                    <a:p>
                      <a:pPr algn="r" fontAlgn="b">
                        <a:buNone/>
                      </a:pPr>
                      <a:r>
                        <a:rPr lang="es-ES" sz="1200" b="0" i="0" u="none" strike="noStrike" dirty="0">
                          <a:solidFill>
                            <a:srgbClr val="000000"/>
                          </a:solidFill>
                          <a:effectLst/>
                          <a:latin typeface="Franklin Gothic Book" panose="020B0503020102020204" pitchFamily="34" charset="0"/>
                        </a:rPr>
                        <a:t>25.000,00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577474459"/>
                  </a:ext>
                </a:extLst>
              </a:tr>
            </a:tbl>
          </a:graphicData>
        </a:graphic>
      </p:graphicFrame>
      <p:cxnSp>
        <p:nvCxnSpPr>
          <p:cNvPr id="9" name="Conector: angular 8">
            <a:extLst>
              <a:ext uri="{FF2B5EF4-FFF2-40B4-BE49-F238E27FC236}">
                <a16:creationId xmlns:a16="http://schemas.microsoft.com/office/drawing/2014/main" id="{3E0E7174-C5AD-D189-696D-08F81320C727}"/>
              </a:ext>
            </a:extLst>
          </p:cNvPr>
          <p:cNvCxnSpPr>
            <a:cxnSpLocks/>
            <a:endCxn id="10" idx="2"/>
          </p:cNvCxnSpPr>
          <p:nvPr/>
        </p:nvCxnSpPr>
        <p:spPr>
          <a:xfrm flipV="1">
            <a:off x="8023410" y="5425393"/>
            <a:ext cx="2353320" cy="368201"/>
          </a:xfrm>
          <a:prstGeom prst="bentConnector2">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0" name="CuadroTexto 9">
            <a:extLst>
              <a:ext uri="{FF2B5EF4-FFF2-40B4-BE49-F238E27FC236}">
                <a16:creationId xmlns:a16="http://schemas.microsoft.com/office/drawing/2014/main" id="{6283E826-B2E1-5C73-47EE-43809F5EB1FE}"/>
              </a:ext>
            </a:extLst>
          </p:cNvPr>
          <p:cNvSpPr txBox="1"/>
          <p:nvPr/>
        </p:nvSpPr>
        <p:spPr>
          <a:xfrm>
            <a:off x="8975089" y="4225064"/>
            <a:ext cx="2803281" cy="1200329"/>
          </a:xfrm>
          <a:prstGeom prst="rect">
            <a:avLst/>
          </a:prstGeom>
          <a:noFill/>
        </p:spPr>
        <p:txBody>
          <a:bodyPr wrap="square" lIns="91440" tIns="45720" rIns="91440" bIns="45720" rtlCol="0" anchor="t">
            <a:spAutoFit/>
          </a:bodyPr>
          <a:lstStyle/>
          <a:p>
            <a:r>
              <a:rPr lang="es-ES" dirty="0">
                <a:solidFill>
                  <a:srgbClr val="FF0000"/>
                </a:solidFill>
              </a:rPr>
              <a:t>El gasto tiene que coincidir con el ingreso para poder cerrar el presupuesto</a:t>
            </a:r>
          </a:p>
        </p:txBody>
      </p:sp>
      <p:sp>
        <p:nvSpPr>
          <p:cNvPr id="12" name="Rectángulo: esquinas redondeadas 11">
            <a:extLst>
              <a:ext uri="{FF2B5EF4-FFF2-40B4-BE49-F238E27FC236}">
                <a16:creationId xmlns:a16="http://schemas.microsoft.com/office/drawing/2014/main" id="{8902DEDB-0F28-0AF2-32A7-D4F14F4BEBBD}"/>
              </a:ext>
            </a:extLst>
          </p:cNvPr>
          <p:cNvSpPr/>
          <p:nvPr/>
        </p:nvSpPr>
        <p:spPr>
          <a:xfrm>
            <a:off x="6948182" y="5565204"/>
            <a:ext cx="1075228" cy="395137"/>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val="234412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8306B-39CE-3635-A335-E1B320605502}"/>
            </a:ext>
          </a:extLst>
        </p:cNvPr>
        <p:cNvGrpSpPr/>
        <p:nvPr/>
      </p:nvGrpSpPr>
      <p:grpSpPr>
        <a:xfrm>
          <a:off x="0" y="0"/>
          <a:ext cx="0" cy="0"/>
          <a:chOff x="0" y="0"/>
          <a:chExt cx="0" cy="0"/>
        </a:xfrm>
      </p:grpSpPr>
      <p:sp>
        <p:nvSpPr>
          <p:cNvPr id="4" name="Título 3">
            <a:extLst>
              <a:ext uri="{FF2B5EF4-FFF2-40B4-BE49-F238E27FC236}">
                <a16:creationId xmlns:a16="http://schemas.microsoft.com/office/drawing/2014/main" id="{1FB5AEAC-2119-8A5D-05DF-FE5CE988216C}"/>
              </a:ext>
            </a:extLst>
          </p:cNvPr>
          <p:cNvSpPr>
            <a:spLocks noGrp="1"/>
          </p:cNvSpPr>
          <p:nvPr>
            <p:ph type="title"/>
          </p:nvPr>
        </p:nvSpPr>
        <p:spPr>
          <a:xfrm>
            <a:off x="2573541" y="366592"/>
            <a:ext cx="9840132" cy="923093"/>
          </a:xfrm>
        </p:spPr>
        <p:txBody>
          <a:bodyPr>
            <a:normAutofit/>
          </a:bodyPr>
          <a:lstStyle/>
          <a:p>
            <a:r>
              <a:rPr lang="es-ES" sz="3200" dirty="0"/>
              <a:t>4. EXCEDENTE Y FIRMA DIRECTORES</a:t>
            </a:r>
          </a:p>
        </p:txBody>
      </p:sp>
      <p:pic>
        <p:nvPicPr>
          <p:cNvPr id="3" name="Imagen 2" descr="Cuatricomia_Blanco">
            <a:extLst>
              <a:ext uri="{FF2B5EF4-FFF2-40B4-BE49-F238E27FC236}">
                <a16:creationId xmlns:a16="http://schemas.microsoft.com/office/drawing/2014/main" id="{95ADA96A-B9CE-5346-9742-E39F4D24E4CD}"/>
              </a:ext>
            </a:extLst>
          </p:cNvPr>
          <p:cNvPicPr/>
          <p:nvPr/>
        </p:nvPicPr>
        <p:blipFill>
          <a:blip r:embed="rId2" cstate="print">
            <a:lum bright="12000" contrast="18000"/>
            <a:extLst>
              <a:ext uri="{28A0092B-C50C-407E-A947-70E740481C1C}">
                <a14:useLocalDpi xmlns:a14="http://schemas.microsoft.com/office/drawing/2010/main" val="0"/>
              </a:ext>
            </a:extLst>
          </a:blip>
          <a:srcRect/>
          <a:stretch>
            <a:fillRect/>
          </a:stretch>
        </p:blipFill>
        <p:spPr bwMode="auto">
          <a:xfrm>
            <a:off x="383636" y="180663"/>
            <a:ext cx="1659048" cy="873660"/>
          </a:xfrm>
          <a:prstGeom prst="rect">
            <a:avLst/>
          </a:prstGeom>
          <a:noFill/>
          <a:ln>
            <a:noFill/>
          </a:ln>
        </p:spPr>
      </p:pic>
      <p:pic>
        <p:nvPicPr>
          <p:cNvPr id="5" name="Imagen 4">
            <a:extLst>
              <a:ext uri="{FF2B5EF4-FFF2-40B4-BE49-F238E27FC236}">
                <a16:creationId xmlns:a16="http://schemas.microsoft.com/office/drawing/2014/main" id="{1AF3797B-257A-2510-AC59-AE65DA5DEC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6698" y="55466"/>
            <a:ext cx="2289124" cy="998857"/>
          </a:xfrm>
          <a:prstGeom prst="rect">
            <a:avLst/>
          </a:prstGeom>
        </p:spPr>
      </p:pic>
      <p:graphicFrame>
        <p:nvGraphicFramePr>
          <p:cNvPr id="13" name="Tabla 12">
            <a:extLst>
              <a:ext uri="{FF2B5EF4-FFF2-40B4-BE49-F238E27FC236}">
                <a16:creationId xmlns:a16="http://schemas.microsoft.com/office/drawing/2014/main" id="{39164DC3-A92C-9A11-44ED-6EEC7DA1C4F4}"/>
              </a:ext>
            </a:extLst>
          </p:cNvPr>
          <p:cNvGraphicFramePr>
            <a:graphicFrameLocks noGrp="1"/>
          </p:cNvGraphicFramePr>
          <p:nvPr>
            <p:extLst>
              <p:ext uri="{D42A27DB-BD31-4B8C-83A1-F6EECF244321}">
                <p14:modId xmlns:p14="http://schemas.microsoft.com/office/powerpoint/2010/main" val="4045933841"/>
              </p:ext>
            </p:extLst>
          </p:nvPr>
        </p:nvGraphicFramePr>
        <p:xfrm>
          <a:off x="1129597" y="2106259"/>
          <a:ext cx="5833109" cy="2022416"/>
        </p:xfrm>
        <a:graphic>
          <a:graphicData uri="http://schemas.openxmlformats.org/drawingml/2006/table">
            <a:tbl>
              <a:tblPr/>
              <a:tblGrid>
                <a:gridCol w="1156112">
                  <a:extLst>
                    <a:ext uri="{9D8B030D-6E8A-4147-A177-3AD203B41FA5}">
                      <a16:colId xmlns:a16="http://schemas.microsoft.com/office/drawing/2014/main" val="1664561615"/>
                    </a:ext>
                  </a:extLst>
                </a:gridCol>
                <a:gridCol w="819789">
                  <a:extLst>
                    <a:ext uri="{9D8B030D-6E8A-4147-A177-3AD203B41FA5}">
                      <a16:colId xmlns:a16="http://schemas.microsoft.com/office/drawing/2014/main" val="2746348975"/>
                    </a:ext>
                  </a:extLst>
                </a:gridCol>
                <a:gridCol w="924889">
                  <a:extLst>
                    <a:ext uri="{9D8B030D-6E8A-4147-A177-3AD203B41FA5}">
                      <a16:colId xmlns:a16="http://schemas.microsoft.com/office/drawing/2014/main" val="2525290662"/>
                    </a:ext>
                  </a:extLst>
                </a:gridCol>
                <a:gridCol w="924889">
                  <a:extLst>
                    <a:ext uri="{9D8B030D-6E8A-4147-A177-3AD203B41FA5}">
                      <a16:colId xmlns:a16="http://schemas.microsoft.com/office/drawing/2014/main" val="2809902434"/>
                    </a:ext>
                  </a:extLst>
                </a:gridCol>
                <a:gridCol w="924889">
                  <a:extLst>
                    <a:ext uri="{9D8B030D-6E8A-4147-A177-3AD203B41FA5}">
                      <a16:colId xmlns:a16="http://schemas.microsoft.com/office/drawing/2014/main" val="352897793"/>
                    </a:ext>
                  </a:extLst>
                </a:gridCol>
                <a:gridCol w="1082541">
                  <a:extLst>
                    <a:ext uri="{9D8B030D-6E8A-4147-A177-3AD203B41FA5}">
                      <a16:colId xmlns:a16="http://schemas.microsoft.com/office/drawing/2014/main" val="2951747380"/>
                    </a:ext>
                  </a:extLst>
                </a:gridCol>
              </a:tblGrid>
              <a:tr h="279051">
                <a:tc gridSpan="3">
                  <a:txBody>
                    <a:bodyPr/>
                    <a:lstStyle/>
                    <a:p>
                      <a:pPr algn="l" fontAlgn="b">
                        <a:buNone/>
                      </a:pPr>
                      <a:r>
                        <a:rPr lang="es-ES" sz="1200" b="0" i="0" u="none" strike="noStrike">
                          <a:solidFill>
                            <a:srgbClr val="000000"/>
                          </a:solidFill>
                          <a:effectLst/>
                          <a:latin typeface="Franklin Gothic Book" panose="020B0503020102020204" pitchFamily="34" charset="0"/>
                        </a:rPr>
                        <a:t>APLICACIÓN DEL EXCEDENTE: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60279570"/>
                  </a:ext>
                </a:extLst>
              </a:tr>
              <a:tr h="280278">
                <a:tc gridSpan="2">
                  <a:txBody>
                    <a:bodyPr/>
                    <a:lstStyle/>
                    <a:p>
                      <a:pPr algn="l" fontAlgn="b">
                        <a:buNone/>
                      </a:pPr>
                      <a:r>
                        <a:rPr lang="pt-BR" sz="1000" b="0" i="0" u="none" strike="noStrike" dirty="0" err="1">
                          <a:solidFill>
                            <a:srgbClr val="000000"/>
                          </a:solidFill>
                          <a:effectLst/>
                          <a:latin typeface="Franklin Gothic Book" panose="020B0503020102020204" pitchFamily="34" charset="0"/>
                        </a:rPr>
                        <a:t>Dpto</a:t>
                      </a:r>
                      <a:r>
                        <a:rPr lang="pt-BR" sz="1000" b="0" i="0" u="none" strike="noStrike" dirty="0">
                          <a:solidFill>
                            <a:srgbClr val="000000"/>
                          </a:solidFill>
                          <a:effectLst/>
                          <a:latin typeface="Franklin Gothic Book" panose="020B0503020102020204" pitchFamily="34" charset="0"/>
                        </a:rPr>
                        <a:t>/I.U.I./GIR/</a:t>
                      </a:r>
                      <a:r>
                        <a:rPr lang="pt-BR" sz="1000" b="0" i="0" u="none" strike="noStrike" dirty="0" err="1">
                          <a:solidFill>
                            <a:srgbClr val="000000"/>
                          </a:solidFill>
                          <a:effectLst/>
                          <a:latin typeface="Franklin Gothic Book" panose="020B0503020102020204" pitchFamily="34" charset="0"/>
                        </a:rPr>
                        <a:t>Sº</a:t>
                      </a:r>
                      <a:r>
                        <a:rPr lang="pt-BR" sz="1000" b="0" i="0" u="none" strike="noStrike" dirty="0">
                          <a:solidFill>
                            <a:srgbClr val="000000"/>
                          </a:solidFill>
                          <a:effectLst/>
                          <a:latin typeface="Franklin Gothic Book" panose="020B0503020102020204" pitchFamily="34" charset="0"/>
                        </a:rPr>
                        <a:t> Central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gridSpan="3">
                  <a:txBody>
                    <a:bodyPr/>
                    <a:lstStyle/>
                    <a:p>
                      <a:pPr algn="ctr" fontAlgn="b">
                        <a:buNone/>
                      </a:pPr>
                      <a:r>
                        <a:rPr lang="es-ES" sz="1200" b="0" i="0" u="none" strike="noStrike">
                          <a:solidFill>
                            <a:srgbClr val="000000"/>
                          </a:solidFill>
                          <a:effectLst/>
                          <a:latin typeface="Franklin Gothic Book" panose="020B0503020102020204" pitchFamily="34" charset="0"/>
                        </a:rPr>
                        <a:t>Dpto, Derecho Mercantil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a:txBody>
                    <a:bodyPr/>
                    <a:lstStyle/>
                    <a:p>
                      <a:pPr algn="l" fontAlgn="b">
                        <a:buNone/>
                      </a:pPr>
                      <a:r>
                        <a:rPr lang="es-ES" sz="1200" b="0" i="0" u="none" strike="noStrike" dirty="0">
                          <a:solidFill>
                            <a:srgbClr val="000000"/>
                          </a:solidFill>
                          <a:effectLst/>
                          <a:latin typeface="Franklin Gothic Book" panose="020B05030201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735484835"/>
                  </a:ext>
                </a:extLst>
              </a:tr>
              <a:tr h="279051">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gridSpan="5">
                  <a:txBody>
                    <a:bodyPr/>
                    <a:lstStyle/>
                    <a:p>
                      <a:pPr algn="ctr" fontAlgn="b">
                        <a:buNone/>
                      </a:pPr>
                      <a:r>
                        <a:rPr lang="es-ES" sz="1200" b="0" i="0" u="none" strike="noStrike" dirty="0">
                          <a:solidFill>
                            <a:srgbClr val="000000"/>
                          </a:solidFill>
                          <a:effectLst/>
                          <a:latin typeface="Franklin Gothic Book" panose="020B0503020102020204" pitchFamily="34" charset="0"/>
                        </a:rPr>
                        <a:t>A fecha de firma electrónica</a:t>
                      </a:r>
                    </a:p>
                  </a:txBody>
                  <a:tcPr marL="0" marR="0" marT="0" marB="0" anchor="ctr">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3754277117"/>
                  </a:ext>
                </a:extLst>
              </a:tr>
              <a:tr h="279051">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gridSpan="5">
                  <a:txBody>
                    <a:bodyPr/>
                    <a:lstStyle/>
                    <a:p>
                      <a:pPr algn="ctr" fontAlgn="b">
                        <a:buNone/>
                      </a:pPr>
                      <a:r>
                        <a:rPr lang="es-ES" sz="1000" b="0" i="0" u="none" strike="noStrike" dirty="0">
                          <a:solidFill>
                            <a:srgbClr val="000000"/>
                          </a:solidFill>
                          <a:effectLst/>
                          <a:latin typeface="Franklin Gothic Book" panose="020B0503020102020204" pitchFamily="34" charset="0"/>
                        </a:rPr>
                        <a:t>LOS DIRECTORES DEL TRABAJO</a:t>
                      </a:r>
                    </a:p>
                  </a:txBody>
                  <a:tcPr marL="0" marR="0" marT="0" marB="0" anchor="ctr">
                    <a:lnL>
                      <a:noFill/>
                    </a:lnL>
                    <a:lnR>
                      <a:noFill/>
                    </a:lnR>
                    <a:lnT>
                      <a:noFill/>
                    </a:lnT>
                    <a:lnB>
                      <a:noFill/>
                    </a:lnB>
                    <a:no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3211082680"/>
                  </a:ext>
                </a:extLst>
              </a:tr>
              <a:tr h="279051">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2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3004777213"/>
                  </a:ext>
                </a:extLst>
              </a:tr>
              <a:tr h="346883">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a:noFill/>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es-ES" sz="1200" b="0" i="0" u="none" strike="noStrike" dirty="0">
                        <a:solidFill>
                          <a:srgbClr val="000000"/>
                        </a:solidFill>
                        <a:effectLst/>
                        <a:latin typeface="Franklin Gothic Book" panose="020B0503020102020204" pitchFamily="34" charset="0"/>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9258272"/>
                  </a:ext>
                </a:extLst>
              </a:tr>
              <a:tr h="279051">
                <a:tc>
                  <a:txBody>
                    <a:bodyPr/>
                    <a:lstStyle/>
                    <a:p>
                      <a:pPr algn="l" fontAlgn="b">
                        <a:buNone/>
                      </a:pPr>
                      <a:endParaRPr lang="es-ES" sz="1200" b="0" i="0" u="none" strike="noStrike">
                        <a:solidFill>
                          <a:srgbClr val="000000"/>
                        </a:solidFill>
                        <a:effectLst/>
                        <a:latin typeface="Franklin Gothic Book" panose="020B0503020102020204" pitchFamily="34" charset="0"/>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noFill/>
                  </a:tcPr>
                </a:tc>
                <a:tc>
                  <a:txBody>
                    <a:bodyPr/>
                    <a:lstStyle/>
                    <a:p>
                      <a:pPr algn="r" fontAlgn="b">
                        <a:buNone/>
                      </a:pPr>
                      <a:r>
                        <a:rPr lang="es-ES" sz="1200" b="0" i="0" u="none" strike="noStrike">
                          <a:solidFill>
                            <a:srgbClr val="000000"/>
                          </a:solidFill>
                          <a:effectLst/>
                          <a:latin typeface="Franklin Gothic Book" panose="020B0503020102020204" pitchFamily="34" charset="0"/>
                        </a:rPr>
                        <a:t>Fdo.: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ctr" fontAlgn="b">
                        <a:buNone/>
                      </a:pPr>
                      <a:r>
                        <a:rPr lang="es-ES" sz="1200" b="0" i="0" u="none" strike="noStrike" dirty="0">
                          <a:solidFill>
                            <a:srgbClr val="000000"/>
                          </a:solidFill>
                          <a:effectLst/>
                          <a:latin typeface="Franklin Gothic Book" panose="020B0503020102020204" pitchFamily="34" charset="0"/>
                        </a:rPr>
                        <a:t>Miguel Delibes Setién y Félix Rodríguez de la Fuente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349061919"/>
                  </a:ext>
                </a:extLst>
              </a:tr>
            </a:tbl>
          </a:graphicData>
        </a:graphic>
      </p:graphicFrame>
      <p:cxnSp>
        <p:nvCxnSpPr>
          <p:cNvPr id="14" name="Conector: angular 13">
            <a:extLst>
              <a:ext uri="{FF2B5EF4-FFF2-40B4-BE49-F238E27FC236}">
                <a16:creationId xmlns:a16="http://schemas.microsoft.com/office/drawing/2014/main" id="{4B292721-81CB-2345-195E-CA8170438C27}"/>
              </a:ext>
            </a:extLst>
          </p:cNvPr>
          <p:cNvCxnSpPr>
            <a:cxnSpLocks/>
            <a:endCxn id="15" idx="2"/>
          </p:cNvCxnSpPr>
          <p:nvPr/>
        </p:nvCxnSpPr>
        <p:spPr>
          <a:xfrm flipV="1">
            <a:off x="6962706" y="1923976"/>
            <a:ext cx="3038671" cy="645200"/>
          </a:xfrm>
          <a:prstGeom prst="bentConnector2">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5" name="CuadroTexto 14">
            <a:extLst>
              <a:ext uri="{FF2B5EF4-FFF2-40B4-BE49-F238E27FC236}">
                <a16:creationId xmlns:a16="http://schemas.microsoft.com/office/drawing/2014/main" id="{720D3936-F0DF-E8BF-6EE0-58249EA289F5}"/>
              </a:ext>
            </a:extLst>
          </p:cNvPr>
          <p:cNvSpPr txBox="1"/>
          <p:nvPr/>
        </p:nvSpPr>
        <p:spPr>
          <a:xfrm>
            <a:off x="7914385" y="1000646"/>
            <a:ext cx="4173983" cy="923330"/>
          </a:xfrm>
          <a:prstGeom prst="rect">
            <a:avLst/>
          </a:prstGeom>
          <a:noFill/>
        </p:spPr>
        <p:txBody>
          <a:bodyPr wrap="square" lIns="91440" tIns="45720" rIns="91440" bIns="45720" rtlCol="0" anchor="t">
            <a:spAutoFit/>
          </a:bodyPr>
          <a:lstStyle/>
          <a:p>
            <a:r>
              <a:rPr lang="es-ES" dirty="0">
                <a:solidFill>
                  <a:srgbClr val="FF0000"/>
                </a:solidFill>
              </a:rPr>
              <a:t>En el caso que no coincidan el gasto y el ingreso se puede ceder el excedente el sobrante.</a:t>
            </a:r>
          </a:p>
        </p:txBody>
      </p:sp>
      <p:sp>
        <p:nvSpPr>
          <p:cNvPr id="17" name="Rectángulo: esquinas redondeadas 16">
            <a:extLst>
              <a:ext uri="{FF2B5EF4-FFF2-40B4-BE49-F238E27FC236}">
                <a16:creationId xmlns:a16="http://schemas.microsoft.com/office/drawing/2014/main" id="{32E49566-05D7-ACBC-9321-06C70B7672AB}"/>
              </a:ext>
            </a:extLst>
          </p:cNvPr>
          <p:cNvSpPr/>
          <p:nvPr/>
        </p:nvSpPr>
        <p:spPr>
          <a:xfrm>
            <a:off x="5887478" y="2340786"/>
            <a:ext cx="1075228" cy="395137"/>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cxnSp>
        <p:nvCxnSpPr>
          <p:cNvPr id="19" name="Conector: angular 18">
            <a:extLst>
              <a:ext uri="{FF2B5EF4-FFF2-40B4-BE49-F238E27FC236}">
                <a16:creationId xmlns:a16="http://schemas.microsoft.com/office/drawing/2014/main" id="{73AE3AC9-5E56-256A-5C20-B47E62BDBCD7}"/>
              </a:ext>
            </a:extLst>
          </p:cNvPr>
          <p:cNvCxnSpPr>
            <a:cxnSpLocks/>
            <a:stCxn id="21" idx="0"/>
            <a:endCxn id="20" idx="2"/>
          </p:cNvCxnSpPr>
          <p:nvPr/>
        </p:nvCxnSpPr>
        <p:spPr>
          <a:xfrm rot="16200000" flipV="1">
            <a:off x="4003799" y="1886354"/>
            <a:ext cx="836077" cy="61866"/>
          </a:xfrm>
          <a:prstGeom prst="bent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0" name="CuadroTexto 19">
            <a:extLst>
              <a:ext uri="{FF2B5EF4-FFF2-40B4-BE49-F238E27FC236}">
                <a16:creationId xmlns:a16="http://schemas.microsoft.com/office/drawing/2014/main" id="{0E7EE43F-9E59-80EB-95D9-9F794DE5BB57}"/>
              </a:ext>
            </a:extLst>
          </p:cNvPr>
          <p:cNvSpPr txBox="1"/>
          <p:nvPr/>
        </p:nvSpPr>
        <p:spPr>
          <a:xfrm>
            <a:off x="1713495" y="1129916"/>
            <a:ext cx="5354817" cy="369332"/>
          </a:xfrm>
          <a:prstGeom prst="rect">
            <a:avLst/>
          </a:prstGeom>
          <a:noFill/>
        </p:spPr>
        <p:txBody>
          <a:bodyPr wrap="square" lIns="91440" tIns="45720" rIns="91440" bIns="45720" rtlCol="0" anchor="t">
            <a:spAutoFit/>
          </a:bodyPr>
          <a:lstStyle/>
          <a:p>
            <a:r>
              <a:rPr lang="es-ES">
                <a:solidFill>
                  <a:srgbClr val="FF0000"/>
                </a:solidFill>
              </a:rPr>
              <a:t>Coincidente con la estructura del Anexo II.</a:t>
            </a:r>
          </a:p>
        </p:txBody>
      </p:sp>
      <p:sp>
        <p:nvSpPr>
          <p:cNvPr id="21" name="Rectángulo: esquinas redondeadas 20">
            <a:extLst>
              <a:ext uri="{FF2B5EF4-FFF2-40B4-BE49-F238E27FC236}">
                <a16:creationId xmlns:a16="http://schemas.microsoft.com/office/drawing/2014/main" id="{53C7D7C6-F07E-FFA1-F961-736B7492FA3B}"/>
              </a:ext>
            </a:extLst>
          </p:cNvPr>
          <p:cNvSpPr/>
          <p:nvPr/>
        </p:nvSpPr>
        <p:spPr>
          <a:xfrm>
            <a:off x="3501436" y="2335325"/>
            <a:ext cx="1902668" cy="325580"/>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cxnSp>
        <p:nvCxnSpPr>
          <p:cNvPr id="28" name="Conector: angular 27">
            <a:extLst>
              <a:ext uri="{FF2B5EF4-FFF2-40B4-BE49-F238E27FC236}">
                <a16:creationId xmlns:a16="http://schemas.microsoft.com/office/drawing/2014/main" id="{6DA444E9-D858-4940-EB4E-9C53CA7CE33C}"/>
              </a:ext>
            </a:extLst>
          </p:cNvPr>
          <p:cNvCxnSpPr>
            <a:cxnSpLocks/>
            <a:endCxn id="29" idx="0"/>
          </p:cNvCxnSpPr>
          <p:nvPr/>
        </p:nvCxnSpPr>
        <p:spPr>
          <a:xfrm>
            <a:off x="6824264" y="3988519"/>
            <a:ext cx="2353318" cy="700513"/>
          </a:xfrm>
          <a:prstGeom prst="bentConnector2">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9" name="CuadroTexto 28">
            <a:extLst>
              <a:ext uri="{FF2B5EF4-FFF2-40B4-BE49-F238E27FC236}">
                <a16:creationId xmlns:a16="http://schemas.microsoft.com/office/drawing/2014/main" id="{CC3C9BAD-0C08-8C36-FC5A-120AC576DF1D}"/>
              </a:ext>
            </a:extLst>
          </p:cNvPr>
          <p:cNvSpPr txBox="1"/>
          <p:nvPr/>
        </p:nvSpPr>
        <p:spPr>
          <a:xfrm>
            <a:off x="7775941" y="4689032"/>
            <a:ext cx="2803281" cy="923330"/>
          </a:xfrm>
          <a:prstGeom prst="rect">
            <a:avLst/>
          </a:prstGeom>
          <a:noFill/>
        </p:spPr>
        <p:txBody>
          <a:bodyPr wrap="square" lIns="91440" tIns="45720" rIns="91440" bIns="45720" rtlCol="0" anchor="t">
            <a:spAutoFit/>
          </a:bodyPr>
          <a:lstStyle/>
          <a:p>
            <a:r>
              <a:rPr lang="es-ES" dirty="0">
                <a:solidFill>
                  <a:srgbClr val="FF0000"/>
                </a:solidFill>
              </a:rPr>
              <a:t>Por último, se incluye la firma del director/a/es del trabajo.</a:t>
            </a:r>
          </a:p>
        </p:txBody>
      </p:sp>
      <p:sp>
        <p:nvSpPr>
          <p:cNvPr id="30" name="Rectángulo: esquinas redondeadas 29">
            <a:extLst>
              <a:ext uri="{FF2B5EF4-FFF2-40B4-BE49-F238E27FC236}">
                <a16:creationId xmlns:a16="http://schemas.microsoft.com/office/drawing/2014/main" id="{C1F84089-8430-AF72-ACEB-513D74C5B7D7}"/>
              </a:ext>
            </a:extLst>
          </p:cNvPr>
          <p:cNvSpPr/>
          <p:nvPr/>
        </p:nvSpPr>
        <p:spPr>
          <a:xfrm>
            <a:off x="3310128" y="3821427"/>
            <a:ext cx="3514136" cy="395137"/>
          </a:xfrm>
          <a:prstGeom prst="round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s-ES"/>
          </a:p>
        </p:txBody>
      </p:sp>
    </p:spTree>
    <p:extLst>
      <p:ext uri="{BB962C8B-B14F-4D97-AF65-F5344CB8AC3E}">
        <p14:creationId xmlns:p14="http://schemas.microsoft.com/office/powerpoint/2010/main" val="24137160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B4D8CE1EFBF3043913F0FA4E01C3864" ma:contentTypeVersion="13" ma:contentTypeDescription="Crear nuevo documento." ma:contentTypeScope="" ma:versionID="44d4e22f168c0c00d37a0ef256eefa78">
  <xsd:schema xmlns:xsd="http://www.w3.org/2001/XMLSchema" xmlns:xs="http://www.w3.org/2001/XMLSchema" xmlns:p="http://schemas.microsoft.com/office/2006/metadata/properties" xmlns:ns2="12a6ba07-b4a2-4a65-a3a0-35e1c295977c" xmlns:ns3="c20d6e91-a8b8-473c-a435-2a951e11d49a" targetNamespace="http://schemas.microsoft.com/office/2006/metadata/properties" ma:root="true" ma:fieldsID="6e6c003d1aec7c92fd20c06f924d7583" ns2:_="" ns3:_="">
    <xsd:import namespace="12a6ba07-b4a2-4a65-a3a0-35e1c295977c"/>
    <xsd:import namespace="c20d6e91-a8b8-473c-a435-2a951e11d49a"/>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a6ba07-b4a2-4a65-a3a0-35e1c295977c" elementFormDefault="qualified">
    <xsd:import namespace="http://schemas.microsoft.com/office/2006/documentManagement/types"/>
    <xsd:import namespace="http://schemas.microsoft.com/office/infopath/2007/PartnerControls"/>
    <xsd:element name="_dlc_DocId" ma:index="8" nillable="true" ma:displayName="Valor de Id. de documento" ma:description="El valor del identificador de documento asignado a este elemento." ma:indexed="true" ma:internalName="_dlc_DocId" ma:readOnly="true">
      <xsd:simpleType>
        <xsd:restriction base="dms:Text"/>
      </xsd:simpleType>
    </xsd:element>
    <xsd:element name="_dlc_DocIdUrl" ma:index="9"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1560d5ec-f094-4f2f-a6f3-d225f7c74666}" ma:internalName="TaxCatchAll" ma:showField="CatchAllData" ma:web="12a6ba07-b4a2-4a65-a3a0-35e1c295977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20d6e91-a8b8-473c-a435-2a951e11d4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Etiquetas de imagen" ma:readOnly="false" ma:fieldId="{5cf76f15-5ced-4ddc-b409-7134ff3c332f}" ma:taxonomyMulti="true" ma:sspId="0de334c4-0662-469b-9b99-c96eb32deb48"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descrip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20d6e91-a8b8-473c-a435-2a951e11d49a">
      <Terms xmlns="http://schemas.microsoft.com/office/infopath/2007/PartnerControls"/>
    </lcf76f155ced4ddcb4097134ff3c332f>
    <TaxCatchAll xmlns="12a6ba07-b4a2-4a65-a3a0-35e1c295977c" xsi:nil="true"/>
    <_dlc_DocId xmlns="12a6ba07-b4a2-4a65-a3a0-35e1c295977c">2UV5ZSWUC2WN-2123739905-56849</_dlc_DocId>
    <_dlc_DocIdUrl xmlns="12a6ba07-b4a2-4a65-a3a0-35e1c295977c">
      <Url>https://fundacionuvaes.sharepoint.com/sites/DOCUMENTACIONINNOVACION/_layouts/15/DocIdRedir.aspx?ID=2UV5ZSWUC2WN-2123739905-56849</Url>
      <Description>2UV5ZSWUC2WN-2123739905-56849</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098F8B3-262A-4643-BB21-E4F47E8E6B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a6ba07-b4a2-4a65-a3a0-35e1c295977c"/>
    <ds:schemaRef ds:uri="c20d6e91-a8b8-473c-a435-2a951e11d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614512-7E8D-4B46-AC6C-75B40827D1B8}">
  <ds:schemaRefs>
    <ds:schemaRef ds:uri="http://schemas.microsoft.com/office/2006/metadata/properties"/>
    <ds:schemaRef ds:uri="http://schemas.microsoft.com/office/infopath/2007/PartnerControls"/>
    <ds:schemaRef ds:uri="c20d6e91-a8b8-473c-a435-2a951e11d49a"/>
    <ds:schemaRef ds:uri="12a6ba07-b4a2-4a65-a3a0-35e1c295977c"/>
  </ds:schemaRefs>
</ds:datastoreItem>
</file>

<file path=customXml/itemProps3.xml><?xml version="1.0" encoding="utf-8"?>
<ds:datastoreItem xmlns:ds="http://schemas.openxmlformats.org/officeDocument/2006/customXml" ds:itemID="{2A34A7B5-0D61-4F60-A2DF-4E2EAFB92C3A}">
  <ds:schemaRefs>
    <ds:schemaRef ds:uri="http://schemas.microsoft.com/sharepoint/v3/contenttype/forms"/>
  </ds:schemaRefs>
</ds:datastoreItem>
</file>

<file path=customXml/itemProps4.xml><?xml version="1.0" encoding="utf-8"?>
<ds:datastoreItem xmlns:ds="http://schemas.openxmlformats.org/officeDocument/2006/customXml" ds:itemID="{59426899-66A5-4267-B66F-0C05D37A99C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534</TotalTime>
  <Words>795</Words>
  <Application>Microsoft Office PowerPoint</Application>
  <PresentationFormat>Panorámica</PresentationFormat>
  <Paragraphs>161</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Aptos</vt:lpstr>
      <vt:lpstr>Aptos Display</vt:lpstr>
      <vt:lpstr>Arial</vt:lpstr>
      <vt:lpstr>Calibri,Sans-Serif</vt:lpstr>
      <vt:lpstr>Franklin Gothic Book</vt:lpstr>
      <vt:lpstr>Tema de Office</vt:lpstr>
      <vt:lpstr>Guía práctica para cumplimentación de Anexos en la aplicación del Art.60 de la LOSU</vt:lpstr>
      <vt:lpstr>1. INGRESOS</vt:lpstr>
      <vt:lpstr>2. GASTO MATERIAL Y DE PERSONAL</vt:lpstr>
      <vt:lpstr>3. REMUNERACIONES PTGAS Y PDI</vt:lpstr>
      <vt:lpstr>3. REMUNERACIONES PTGAS Y PDI</vt:lpstr>
      <vt:lpstr>4. EXCEDENTE Y FIRMA DIRECTORES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TRISTAN GAGO</dc:creator>
  <cp:lastModifiedBy>RUBEN CARAMAZANA GIL</cp:lastModifiedBy>
  <cp:revision>197</cp:revision>
  <dcterms:created xsi:type="dcterms:W3CDTF">2026-01-21T13:45:08Z</dcterms:created>
  <dcterms:modified xsi:type="dcterms:W3CDTF">2026-02-24T08:52:23Z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0x0101006B4D8CE1EFBF3043913F0FA4E01C3864</vt:lpwstr>
  </property>
  <property fmtid="{D5CDD505-2E9C-101B-9397-08002B2CF9AE}" pid="3" name="_dlc_DocIdItemGuid">
    <vt:lpwstr>2c8f07be-2c49-4547-9d04-2b26188cdb70</vt:lpwstr>
  </property>
  <property fmtid="{D5CDD505-2E9C-101B-9397-08002B2CF9AE}" pid="4" name="MediaServiceImageTags">
    <vt:lpwstr/>
  </property>
</Properties>
</file>